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6" r:id="rId5"/>
    <p:sldId id="260" r:id="rId6"/>
    <p:sldId id="261" r:id="rId7"/>
    <p:sldId id="268" r:id="rId8"/>
    <p:sldId id="267" r:id="rId9"/>
    <p:sldId id="262" r:id="rId10"/>
    <p:sldId id="269" r:id="rId11"/>
    <p:sldId id="266" r:id="rId12"/>
    <p:sldId id="270" r:id="rId13"/>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262" autoAdjust="0"/>
  </p:normalViewPr>
  <p:slideViewPr>
    <p:cSldViewPr>
      <p:cViewPr>
        <p:scale>
          <a:sx n="62" d="100"/>
          <a:sy n="62" d="100"/>
        </p:scale>
        <p:origin x="-1134" y="3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5A1A3B-FE55-4E1E-B629-82031F254F99}" type="datetimeFigureOut">
              <a:rPr lang="sv-SE" smtClean="0"/>
              <a:pPr/>
              <a:t>2015-06-04</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C0101E-3A2F-4FAD-A2AF-772ABC8175EF}" type="slidenum">
              <a:rPr lang="sv-SE" smtClean="0"/>
              <a:pPr/>
              <a:t>‹#›</a:t>
            </a:fld>
            <a:endParaRPr lang="sv-SE"/>
          </a:p>
        </p:txBody>
      </p:sp>
    </p:spTree>
    <p:extLst>
      <p:ext uri="{BB962C8B-B14F-4D97-AF65-F5344CB8AC3E}">
        <p14:creationId xmlns:p14="http://schemas.microsoft.com/office/powerpoint/2010/main" val="4179751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Vad är klimatprogrammet, varför har vi det</a:t>
            </a:r>
          </a:p>
          <a:p>
            <a:r>
              <a:rPr lang="sv-SE" dirty="0" smtClean="0"/>
              <a:t>Långsiktiga målet</a:t>
            </a:r>
          </a:p>
          <a:p>
            <a:r>
              <a:rPr lang="sv-SE" dirty="0" smtClean="0"/>
              <a:t>Vilka utmaningar har vi, möjligheter, gubben, stadsbilden</a:t>
            </a:r>
          </a:p>
          <a:p>
            <a:r>
              <a:rPr lang="sv-SE" dirty="0" smtClean="0"/>
              <a:t>Processen, samverkan med många olika aktörer</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Hur </a:t>
            </a:r>
            <a:r>
              <a:rPr lang="sv-SE" dirty="0" err="1" smtClean="0"/>
              <a:t>SEAP:en</a:t>
            </a:r>
            <a:r>
              <a:rPr lang="sv-SE" dirty="0" smtClean="0"/>
              <a:t> har blivit förbättrad</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Hur Step </a:t>
            </a:r>
            <a:r>
              <a:rPr lang="sv-SE" dirty="0" err="1" smtClean="0"/>
              <a:t>Up-leverabler</a:t>
            </a:r>
            <a:r>
              <a:rPr lang="sv-SE" dirty="0" smtClean="0"/>
              <a:t> har varit användbara för processen</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7BC0101E-3A2F-4FAD-A2AF-772ABC8175EF}" type="slidenum">
              <a:rPr lang="sv-SE" smtClean="0"/>
              <a:pPr/>
              <a:t>1</a:t>
            </a:fld>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en-GB" noProof="0" dirty="0" smtClean="0"/>
              <a:t>The Climate Programme</a:t>
            </a:r>
            <a:r>
              <a:rPr lang="en-GB" baseline="0" noProof="0" dirty="0" smtClean="0"/>
              <a:t> defines strategically the 2050 objective</a:t>
            </a:r>
          </a:p>
          <a:p>
            <a:r>
              <a:rPr lang="en-GB" noProof="0" dirty="0" smtClean="0"/>
              <a:t>The 2050 objective broken down into strategy</a:t>
            </a:r>
            <a:r>
              <a:rPr lang="en-GB" baseline="0" noProof="0" dirty="0" smtClean="0"/>
              <a:t> objectives within different areas</a:t>
            </a:r>
          </a:p>
          <a:p>
            <a:r>
              <a:rPr lang="en-GB" baseline="0" noProof="0" dirty="0" smtClean="0"/>
              <a:t>To the objectives are strategies connected </a:t>
            </a:r>
          </a:p>
          <a:p>
            <a:r>
              <a:rPr lang="en-GB" baseline="0" noProof="0" dirty="0" smtClean="0"/>
              <a:t>The strategies can contain different actions, carried out by different stakeholders</a:t>
            </a:r>
            <a:endParaRPr lang="sv-SE" baseline="0" dirty="0" smtClean="0"/>
          </a:p>
          <a:p>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7BC0101E-3A2F-4FAD-A2AF-772ABC8175EF}" type="slidenum">
              <a:rPr lang="sv-SE" smtClean="0"/>
              <a:pPr/>
              <a:t>2</a:t>
            </a:fld>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Today approximately 2,5 billion </a:t>
            </a:r>
            <a:r>
              <a:rPr lang="en-GB" sz="1200" kern="1200" dirty="0" smtClean="0">
                <a:solidFill>
                  <a:schemeClr val="tx1"/>
                </a:solidFill>
                <a:latin typeface="+mn-lt"/>
                <a:ea typeface="+mn-ea"/>
                <a:cs typeface="+mn-cs"/>
              </a:rPr>
              <a:t>tonne </a:t>
            </a:r>
            <a:r>
              <a:rPr lang="en-US" sz="1200" kern="1200" dirty="0" smtClean="0">
                <a:solidFill>
                  <a:schemeClr val="tx1"/>
                </a:solidFill>
                <a:latin typeface="+mn-lt"/>
                <a:ea typeface="+mn-ea"/>
                <a:cs typeface="+mn-cs"/>
              </a:rPr>
              <a:t>carbon dioxide equivalent emissions yearly within Gothenburg’s geographical are (production perspective)</a:t>
            </a:r>
            <a:endParaRPr lang="sv-SE" sz="1200" kern="1200" dirty="0" smtClean="0">
              <a:solidFill>
                <a:schemeClr val="tx1"/>
              </a:solidFill>
              <a:latin typeface="+mn-lt"/>
              <a:ea typeface="+mn-ea"/>
              <a:cs typeface="+mn-cs"/>
            </a:endParaRPr>
          </a:p>
          <a:p>
            <a:r>
              <a:rPr lang="sv-SE" baseline="0" dirty="0" smtClean="0"/>
              <a:t> </a:t>
            </a:r>
          </a:p>
          <a:p>
            <a:r>
              <a:rPr lang="sv-SE" baseline="0" dirty="0" smtClean="0"/>
              <a:t>Emissions </a:t>
            </a:r>
            <a:r>
              <a:rPr lang="sv-SE" baseline="0" dirty="0" err="1" smtClean="0"/>
              <a:t>divided</a:t>
            </a:r>
            <a:r>
              <a:rPr lang="sv-SE" baseline="0" dirty="0" smtClean="0"/>
              <a:t> </a:t>
            </a:r>
            <a:r>
              <a:rPr lang="sv-SE" baseline="0" dirty="0" err="1" smtClean="0"/>
              <a:t>mainly</a:t>
            </a:r>
            <a:r>
              <a:rPr lang="sv-SE" baseline="0" dirty="0" smtClean="0"/>
              <a:t> in </a:t>
            </a:r>
            <a:r>
              <a:rPr lang="sv-SE" baseline="0" dirty="0" err="1" smtClean="0"/>
              <a:t>three</a:t>
            </a:r>
            <a:r>
              <a:rPr lang="sv-SE" baseline="0" dirty="0" smtClean="0"/>
              <a:t> </a:t>
            </a:r>
            <a:r>
              <a:rPr lang="sv-SE" baseline="0" dirty="0" err="1" smtClean="0"/>
              <a:t>categories</a:t>
            </a:r>
            <a:r>
              <a:rPr lang="sv-SE" baseline="0" dirty="0" smtClean="0"/>
              <a:t> </a:t>
            </a:r>
          </a:p>
          <a:p>
            <a:r>
              <a:rPr lang="sv-SE" baseline="0" dirty="0" err="1" smtClean="0"/>
              <a:t>energy</a:t>
            </a:r>
            <a:r>
              <a:rPr lang="sv-SE" baseline="0" dirty="0" smtClean="0"/>
              <a:t> (green </a:t>
            </a:r>
            <a:r>
              <a:rPr lang="sv-SE" baseline="0" dirty="0" err="1" smtClean="0"/>
              <a:t>clouds</a:t>
            </a:r>
            <a:r>
              <a:rPr lang="sv-SE" baseline="0" dirty="0" smtClean="0"/>
              <a:t>)</a:t>
            </a:r>
          </a:p>
          <a:p>
            <a:r>
              <a:rPr lang="sv-SE" baseline="0" dirty="0" smtClean="0"/>
              <a:t>transport (</a:t>
            </a:r>
            <a:r>
              <a:rPr lang="sv-SE" baseline="0" dirty="0" err="1" smtClean="0"/>
              <a:t>blue</a:t>
            </a:r>
            <a:r>
              <a:rPr lang="sv-SE" baseline="0" dirty="0" smtClean="0"/>
              <a:t> </a:t>
            </a:r>
            <a:r>
              <a:rPr lang="sv-SE" baseline="0" dirty="0" err="1" smtClean="0"/>
              <a:t>clouds</a:t>
            </a:r>
            <a:r>
              <a:rPr lang="sv-SE" baseline="0" dirty="0" smtClean="0"/>
              <a:t>)</a:t>
            </a:r>
          </a:p>
          <a:p>
            <a:r>
              <a:rPr lang="sv-SE" baseline="0" dirty="0" err="1" smtClean="0"/>
              <a:t>industry</a:t>
            </a:r>
            <a:r>
              <a:rPr lang="sv-SE" baseline="0" dirty="0" smtClean="0"/>
              <a:t> (orange </a:t>
            </a:r>
            <a:r>
              <a:rPr lang="sv-SE" baseline="0" dirty="0" err="1" smtClean="0"/>
              <a:t>cloud</a:t>
            </a:r>
            <a:r>
              <a:rPr lang="sv-SE" baseline="0" dirty="0" smtClean="0"/>
              <a:t>, </a:t>
            </a:r>
            <a:r>
              <a:rPr lang="sv-SE" baseline="0" dirty="0" err="1" smtClean="0"/>
              <a:t>refinery</a:t>
            </a:r>
            <a:r>
              <a:rPr lang="sv-SE" baseline="0" dirty="0" smtClean="0"/>
              <a:t> </a:t>
            </a:r>
            <a:r>
              <a:rPr lang="sv-SE" baseline="0" dirty="0" err="1" smtClean="0"/>
              <a:t>largest</a:t>
            </a:r>
            <a:r>
              <a:rPr lang="sv-SE" baseline="0" dirty="0" smtClean="0"/>
              <a:t>) </a:t>
            </a:r>
          </a:p>
          <a:p>
            <a:endParaRPr lang="sv-SE" baseline="0" dirty="0" smtClean="0"/>
          </a:p>
          <a:p>
            <a:r>
              <a:rPr lang="sv-SE" b="1" baseline="0" dirty="0" smtClean="0"/>
              <a:t>Challenges</a:t>
            </a:r>
          </a:p>
          <a:p>
            <a:r>
              <a:rPr lang="sv-SE" baseline="0" dirty="0" err="1" smtClean="0"/>
              <a:t>Large</a:t>
            </a:r>
            <a:r>
              <a:rPr lang="sv-SE" baseline="0" dirty="0" smtClean="0"/>
              <a:t> </a:t>
            </a:r>
            <a:r>
              <a:rPr lang="sv-SE" baseline="0" dirty="0" err="1" smtClean="0"/>
              <a:t>industry</a:t>
            </a:r>
            <a:r>
              <a:rPr lang="sv-SE" baseline="0" dirty="0" smtClean="0"/>
              <a:t> with </a:t>
            </a:r>
            <a:r>
              <a:rPr lang="sv-SE" baseline="0" dirty="0" err="1" smtClean="0"/>
              <a:t>refineries</a:t>
            </a:r>
            <a:r>
              <a:rPr lang="sv-SE" baseline="0" dirty="0" smtClean="0"/>
              <a:t>, heavy transport, </a:t>
            </a:r>
            <a:r>
              <a:rPr lang="sv-SE" baseline="0" dirty="0" err="1" smtClean="0"/>
              <a:t>large</a:t>
            </a:r>
            <a:r>
              <a:rPr lang="sv-SE" baseline="0" dirty="0" smtClean="0"/>
              <a:t> organisation, </a:t>
            </a:r>
            <a:r>
              <a:rPr lang="sv-SE" baseline="0" dirty="0" err="1" smtClean="0"/>
              <a:t>limited</a:t>
            </a:r>
            <a:r>
              <a:rPr lang="sv-SE" baseline="0" dirty="0" smtClean="0"/>
              <a:t> </a:t>
            </a:r>
            <a:r>
              <a:rPr lang="sv-SE" baseline="0" dirty="0" err="1" smtClean="0"/>
              <a:t>possibilities</a:t>
            </a:r>
            <a:r>
              <a:rPr lang="sv-SE" baseline="0" dirty="0" smtClean="0"/>
              <a:t> to ”</a:t>
            </a:r>
            <a:r>
              <a:rPr lang="sv-SE" baseline="0" dirty="0" err="1" smtClean="0"/>
              <a:t>decide</a:t>
            </a:r>
            <a:r>
              <a:rPr lang="sv-SE" baseline="0" dirty="0" smtClean="0"/>
              <a:t>” for private </a:t>
            </a:r>
            <a:r>
              <a:rPr lang="sv-SE" baseline="0" dirty="0" err="1" smtClean="0"/>
              <a:t>sector</a:t>
            </a:r>
            <a:r>
              <a:rPr lang="sv-SE" baseline="0" dirty="0" smtClean="0"/>
              <a:t>, </a:t>
            </a:r>
            <a:r>
              <a:rPr lang="sv-SE" baseline="0" dirty="0" err="1" smtClean="0"/>
              <a:t>cross-sectorial</a:t>
            </a:r>
            <a:r>
              <a:rPr lang="sv-SE" baseline="0" dirty="0" smtClean="0"/>
              <a:t> </a:t>
            </a:r>
            <a:r>
              <a:rPr lang="sv-SE" baseline="0" dirty="0" err="1" smtClean="0"/>
              <a:t>working</a:t>
            </a:r>
            <a:r>
              <a:rPr lang="sv-SE" baseline="0" dirty="0" smtClean="0"/>
              <a:t> problems</a:t>
            </a:r>
          </a:p>
          <a:p>
            <a:endParaRPr lang="sv-SE" baseline="0" dirty="0" smtClean="0"/>
          </a:p>
          <a:p>
            <a:r>
              <a:rPr lang="sv-SE" b="1" baseline="0" dirty="0" err="1" smtClean="0"/>
              <a:t>Oppurtunities</a:t>
            </a:r>
            <a:endParaRPr lang="sv-SE" b="1" baseline="0" dirty="0" smtClean="0"/>
          </a:p>
          <a:p>
            <a:r>
              <a:rPr lang="en-US" dirty="0" smtClean="0"/>
              <a:t>Responsible for infrastructure, energy, authority, education and community planning. </a:t>
            </a:r>
          </a:p>
          <a:p>
            <a:r>
              <a:rPr lang="en-GB" sz="1200" kern="1200" dirty="0" smtClean="0">
                <a:solidFill>
                  <a:schemeClr val="tx1"/>
                </a:solidFill>
                <a:latin typeface="+mn-lt"/>
                <a:ea typeface="+mn-ea"/>
                <a:cs typeface="+mn-cs"/>
              </a:rPr>
              <a:t>Large share of municipally owned housing, an energy company partially owned by the municipal organisation, a well-developed district heating system, an efficient waste incineration plant with electricity- and district heating production and our own port. We are also a partner in the local airport.</a:t>
            </a:r>
          </a:p>
          <a:p>
            <a:r>
              <a:rPr lang="en-GB" sz="1200" kern="1200" dirty="0" smtClean="0">
                <a:solidFill>
                  <a:schemeClr val="tx1"/>
                </a:solidFill>
                <a:latin typeface="+mn-lt"/>
                <a:ea typeface="+mn-ea"/>
                <a:cs typeface="+mn-cs"/>
              </a:rPr>
              <a:t>Good experience of working closely with researchers and industry. </a:t>
            </a:r>
          </a:p>
          <a:p>
            <a:r>
              <a:rPr lang="en-GB" sz="1200" kern="1200" dirty="0" smtClean="0">
                <a:solidFill>
                  <a:schemeClr val="tx1"/>
                </a:solidFill>
                <a:latin typeface="+mn-lt"/>
                <a:ea typeface="+mn-ea"/>
                <a:cs typeface="+mn-cs"/>
              </a:rPr>
              <a:t>Participating in several networks, locally, regionally, nationally and internationally.</a:t>
            </a:r>
            <a:endParaRPr lang="sv-SE" dirty="0"/>
          </a:p>
        </p:txBody>
      </p:sp>
      <p:sp>
        <p:nvSpPr>
          <p:cNvPr id="4" name="Platshållare för bildnummer 3"/>
          <p:cNvSpPr>
            <a:spLocks noGrp="1"/>
          </p:cNvSpPr>
          <p:nvPr>
            <p:ph type="sldNum" sz="quarter" idx="10"/>
          </p:nvPr>
        </p:nvSpPr>
        <p:spPr/>
        <p:txBody>
          <a:bodyPr/>
          <a:lstStyle/>
          <a:p>
            <a:fld id="{724BE65D-B023-4BE9-87D2-528FCFFF5DAB}" type="slidenum">
              <a:rPr lang="sv-SE" smtClean="0"/>
              <a:pPr/>
              <a:t>3</a:t>
            </a:fld>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Revision of </a:t>
            </a:r>
            <a:r>
              <a:rPr lang="sv-SE" dirty="0" err="1" smtClean="0"/>
              <a:t>strategies</a:t>
            </a:r>
            <a:r>
              <a:rPr lang="sv-SE" dirty="0" smtClean="0"/>
              <a:t> in the </a:t>
            </a:r>
            <a:r>
              <a:rPr lang="sv-SE" dirty="0" err="1" smtClean="0"/>
              <a:t>Climate</a:t>
            </a:r>
            <a:r>
              <a:rPr lang="sv-SE" dirty="0" smtClean="0"/>
              <a:t> </a:t>
            </a:r>
            <a:r>
              <a:rPr lang="sv-SE" dirty="0" err="1" smtClean="0"/>
              <a:t>Programme</a:t>
            </a:r>
            <a:r>
              <a:rPr lang="sv-SE" dirty="0" smtClean="0"/>
              <a:t> </a:t>
            </a:r>
            <a:r>
              <a:rPr lang="sv-SE" dirty="0" err="1" smtClean="0"/>
              <a:t>every</a:t>
            </a:r>
            <a:r>
              <a:rPr lang="sv-SE" dirty="0" smtClean="0"/>
              <a:t> </a:t>
            </a:r>
            <a:r>
              <a:rPr lang="sv-SE" dirty="0" err="1" smtClean="0"/>
              <a:t>third</a:t>
            </a:r>
            <a:r>
              <a:rPr lang="sv-SE" dirty="0" smtClean="0"/>
              <a:t> </a:t>
            </a:r>
            <a:r>
              <a:rPr lang="sv-SE" dirty="0" err="1" smtClean="0"/>
              <a:t>year</a:t>
            </a:r>
            <a:r>
              <a:rPr lang="sv-SE" dirty="0" smtClean="0"/>
              <a:t> and </a:t>
            </a:r>
            <a:r>
              <a:rPr lang="sv-SE" dirty="0" err="1" smtClean="0"/>
              <a:t>monitoring</a:t>
            </a:r>
            <a:r>
              <a:rPr lang="sv-SE" baseline="0" dirty="0" smtClean="0"/>
              <a:t> via the </a:t>
            </a:r>
            <a:r>
              <a:rPr lang="sv-SE" baseline="0" dirty="0" err="1" smtClean="0"/>
              <a:t>Environmental</a:t>
            </a:r>
            <a:r>
              <a:rPr lang="sv-SE" baseline="0" dirty="0" smtClean="0"/>
              <a:t> Report </a:t>
            </a:r>
            <a:r>
              <a:rPr lang="sv-SE" baseline="0" dirty="0" err="1" smtClean="0"/>
              <a:t>every</a:t>
            </a:r>
            <a:r>
              <a:rPr lang="sv-SE" baseline="0" dirty="0" smtClean="0"/>
              <a:t> </a:t>
            </a:r>
            <a:r>
              <a:rPr lang="sv-SE" baseline="0" dirty="0" err="1" smtClean="0"/>
              <a:t>year</a:t>
            </a:r>
            <a:r>
              <a:rPr lang="sv-SE" baseline="0" dirty="0" smtClean="0"/>
              <a:t>. </a:t>
            </a:r>
            <a:endParaRPr lang="sv-SE" dirty="0"/>
          </a:p>
        </p:txBody>
      </p:sp>
      <p:sp>
        <p:nvSpPr>
          <p:cNvPr id="4" name="Platshållare för bildnummer 3"/>
          <p:cNvSpPr>
            <a:spLocks noGrp="1"/>
          </p:cNvSpPr>
          <p:nvPr>
            <p:ph type="sldNum" sz="quarter" idx="10"/>
          </p:nvPr>
        </p:nvSpPr>
        <p:spPr/>
        <p:txBody>
          <a:bodyPr/>
          <a:lstStyle/>
          <a:p>
            <a:fld id="{7BC0101E-3A2F-4FAD-A2AF-772ABC8175EF}" type="slidenum">
              <a:rPr lang="sv-SE" smtClean="0"/>
              <a:pPr/>
              <a:t>4</a:t>
            </a:fld>
            <a:endParaRPr 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Our strategies </a:t>
            </a:r>
            <a:r>
              <a:rPr lang="en-US" dirty="0" smtClean="0"/>
              <a:t>have been selected through collaboration with other stakeholders, internal and external in the city, with the basis of our biggest challenges. </a:t>
            </a:r>
            <a:r>
              <a:rPr lang="sv-SE" baseline="0" dirty="0" smtClean="0"/>
              <a:t>H</a:t>
            </a:r>
            <a:r>
              <a:rPr lang="en-US" dirty="0" err="1" smtClean="0"/>
              <a:t>uge</a:t>
            </a:r>
            <a:r>
              <a:rPr lang="en-US" dirty="0" smtClean="0"/>
              <a:t> difference on how it was developed this time against last.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More stakeholders (internal and external, business, researchers and NGO’s) both during the development and implementation</a:t>
            </a:r>
            <a:r>
              <a:rPr lang="en-US" baseline="0" dirty="0" smtClean="0"/>
              <a:t> </a:t>
            </a:r>
            <a:r>
              <a:rPr lang="en-US" dirty="0" smtClean="0"/>
              <a:t>of the Climate </a:t>
            </a:r>
            <a:r>
              <a:rPr lang="en-US" dirty="0" err="1" smtClean="0"/>
              <a:t>Programme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are two strategies about urban planning which exists to support other strategies. Many of the actions support each other.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Our approach is also to involve officials working with urban planning in efforts to implement the Climate </a:t>
            </a:r>
            <a:r>
              <a:rPr lang="en-US" dirty="0" err="1" smtClean="0"/>
              <a:t>Programme</a:t>
            </a:r>
            <a:r>
              <a:rPr lang="en-US" dirty="0" smtClean="0"/>
              <a:t>. The Climate </a:t>
            </a:r>
            <a:r>
              <a:rPr lang="en-US" dirty="0" err="1" smtClean="0"/>
              <a:t>Programme</a:t>
            </a:r>
            <a:r>
              <a:rPr lang="en-US" dirty="0" smtClean="0"/>
              <a:t> is in line with the Comprehensive Plan.</a:t>
            </a:r>
            <a:endParaRPr lang="sv-SE" dirty="0" smtClean="0"/>
          </a:p>
          <a:p>
            <a:r>
              <a:rPr lang="en-US" dirty="0" smtClean="0"/>
              <a:t>Finished product is more firmly established (anchored)</a:t>
            </a:r>
            <a:r>
              <a:rPr lang="en-US" baseline="0" dirty="0" smtClean="0"/>
              <a:t> </a:t>
            </a:r>
            <a:r>
              <a:rPr lang="en-US" dirty="0" smtClean="0"/>
              <a:t>among both politicians and officials. </a:t>
            </a:r>
            <a:endParaRPr lang="sv-SE" baseline="0" dirty="0" smtClean="0"/>
          </a:p>
        </p:txBody>
      </p:sp>
      <p:sp>
        <p:nvSpPr>
          <p:cNvPr id="4" name="Platshållare för bildnummer 3"/>
          <p:cNvSpPr>
            <a:spLocks noGrp="1"/>
          </p:cNvSpPr>
          <p:nvPr>
            <p:ph type="sldNum" sz="quarter" idx="10"/>
          </p:nvPr>
        </p:nvSpPr>
        <p:spPr/>
        <p:txBody>
          <a:bodyPr/>
          <a:lstStyle/>
          <a:p>
            <a:fld id="{B69DC879-2C62-47DC-A055-7D09AA4F8AA2}" type="slidenum">
              <a:rPr lang="sv-SE" smtClean="0"/>
              <a:pPr/>
              <a:t>5</a:t>
            </a:fld>
            <a:endParaRPr 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Idag släpper den </a:t>
            </a:r>
            <a:r>
              <a:rPr lang="sv-SE" b="0" dirty="0" smtClean="0"/>
              <a:t>genomsnittliga göteborgaren</a:t>
            </a:r>
            <a:r>
              <a:rPr lang="sv-SE" b="0" baseline="0" dirty="0" smtClean="0"/>
              <a:t> </a:t>
            </a:r>
            <a:r>
              <a:rPr lang="sv-SE" baseline="0" dirty="0" smtClean="0"/>
              <a:t>ut cirka 8 ton växthusgaser per år.  Utsläppen sker både här i Göteborg men också i andra länder runt om i världen till följd av vår konsumtion. Gubben på bilden visar fördelningen av utsläppen på olika kategorier.</a:t>
            </a:r>
          </a:p>
          <a:p>
            <a:r>
              <a:rPr lang="sv-SE" baseline="0" dirty="0" smtClean="0"/>
              <a:t> </a:t>
            </a:r>
          </a:p>
          <a:p>
            <a:r>
              <a:rPr lang="sv-SE" baseline="0" dirty="0" smtClean="0"/>
              <a:t>I offentlig konsumtion räknar vi in det som kommunala, regionala och statliga aktörer köper och använder. Det är alltså det som konsumeras inom till exempel kommunala skolor, äldrevård, sjukvård och kulturverksamhet.</a:t>
            </a:r>
          </a:p>
          <a:p>
            <a:endParaRPr lang="sv-SE" baseline="0" dirty="0" smtClean="0"/>
          </a:p>
          <a:p>
            <a:r>
              <a:rPr lang="sv-SE" baseline="0" dirty="0" smtClean="0"/>
              <a:t>Övrig konsumtion syftar till den privata konsumtionen och här </a:t>
            </a:r>
            <a:r>
              <a:rPr lang="sv-SE" sz="1200" kern="1200" dirty="0" smtClean="0">
                <a:solidFill>
                  <a:schemeClr val="tx1"/>
                </a:solidFill>
                <a:latin typeface="+mn-lt"/>
                <a:ea typeface="+mn-ea"/>
                <a:cs typeface="+mn-cs"/>
              </a:rPr>
              <a:t>ingår köp av till exempel kläder, skor, möbler, restaurangmåltider, alkohol och tobak, förbrukningsvaror (smink, toapapper etc.), bilar, hemelektronik och upplevelser/nöjen. </a:t>
            </a:r>
          </a:p>
          <a:p>
            <a:endParaRPr lang="sv-SE" dirty="0" smtClean="0"/>
          </a:p>
          <a:p>
            <a:r>
              <a:rPr lang="sv-SE" dirty="0" smtClean="0"/>
              <a:t>Scenariot för 2050 är framräknat av målen i klimatprogrammet och dagens klimatpolitiska inritning. Vi har inte tagit hänsyn till effekter från beteendeförändring</a:t>
            </a:r>
            <a:r>
              <a:rPr lang="sv-SE" baseline="0" dirty="0" smtClean="0"/>
              <a:t> eller nya styrmedel mm. </a:t>
            </a:r>
          </a:p>
          <a:p>
            <a:endParaRPr lang="sv-SE" baseline="0" dirty="0" smtClean="0"/>
          </a:p>
          <a:p>
            <a:r>
              <a:rPr lang="sv-SE" baseline="0" dirty="0" err="1" smtClean="0"/>
              <a:t>SEAPen</a:t>
            </a:r>
            <a:r>
              <a:rPr lang="sv-SE" baseline="0" dirty="0" smtClean="0"/>
              <a:t>  är ett verktyg för att nå målet.</a:t>
            </a:r>
            <a:endParaRPr lang="sv-SE" dirty="0"/>
          </a:p>
        </p:txBody>
      </p:sp>
      <p:sp>
        <p:nvSpPr>
          <p:cNvPr id="4" name="Platshållare för bildnummer 3"/>
          <p:cNvSpPr>
            <a:spLocks noGrp="1"/>
          </p:cNvSpPr>
          <p:nvPr>
            <p:ph type="sldNum" sz="quarter" idx="10"/>
          </p:nvPr>
        </p:nvSpPr>
        <p:spPr/>
        <p:txBody>
          <a:bodyPr/>
          <a:lstStyle/>
          <a:p>
            <a:fld id="{724BE65D-B023-4BE9-87D2-528FCFFF5DAB}" type="slidenum">
              <a:rPr lang="sv-SE" smtClean="0"/>
              <a:pPr/>
              <a:t>6</a:t>
            </a:fld>
            <a:endParaRPr 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It is more robust since it is more firmly established in the organization.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Since we decided to have long term strategies will the Climate </a:t>
            </a:r>
            <a:r>
              <a:rPr lang="en-US" dirty="0" err="1" smtClean="0"/>
              <a:t>Programme</a:t>
            </a:r>
            <a:r>
              <a:rPr lang="en-US" dirty="0" smtClean="0"/>
              <a:t> be more flexible for both local and global changes.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objectives are ambitious so it is hard to put specific actions right now since they will not be sufficed to come. This will on the plus side lead to the possibility for more stakeholders to do actions that contribute to the end objective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Our challenges rather concerns what type of energy we should produce, how much money we can get off on investments in renewable energy. </a:t>
            </a:r>
            <a:endParaRPr lang="sv-SE" dirty="0" smtClean="0"/>
          </a:p>
          <a:p>
            <a:endParaRPr lang="sv-SE" dirty="0"/>
          </a:p>
        </p:txBody>
      </p:sp>
      <p:sp>
        <p:nvSpPr>
          <p:cNvPr id="4" name="Platshållare för bildnummer 3"/>
          <p:cNvSpPr>
            <a:spLocks noGrp="1"/>
          </p:cNvSpPr>
          <p:nvPr>
            <p:ph type="sldNum" sz="quarter" idx="10"/>
          </p:nvPr>
        </p:nvSpPr>
        <p:spPr/>
        <p:txBody>
          <a:bodyPr/>
          <a:lstStyle/>
          <a:p>
            <a:fld id="{7BC0101E-3A2F-4FAD-A2AF-772ABC8175EF}" type="slidenum">
              <a:rPr lang="sv-SE" smtClean="0"/>
              <a:pPr/>
              <a:t>7</a:t>
            </a:fld>
            <a:endParaRPr lang="sv-S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It has given us the opportunity to have a greater investment on collaboration and to put more resources into developing the Climate </a:t>
            </a:r>
            <a:r>
              <a:rPr lang="en-US" sz="1200" kern="1200" dirty="0" err="1" smtClean="0">
                <a:solidFill>
                  <a:schemeClr val="tx1"/>
                </a:solidFill>
                <a:latin typeface="+mn-lt"/>
                <a:ea typeface="+mn-ea"/>
                <a:cs typeface="+mn-cs"/>
              </a:rPr>
              <a:t>Programme</a:t>
            </a:r>
            <a:r>
              <a:rPr lang="en-U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 updated energy balance which was very useful.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Thanks to 2.4 became the objectives more defined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Through 2.5 decided we which actions were most valuable for us to incorporate in the Climate </a:t>
            </a:r>
            <a:r>
              <a:rPr lang="en-US" sz="1200" kern="1200" dirty="0" err="1" smtClean="0">
                <a:solidFill>
                  <a:schemeClr val="tx1"/>
                </a:solidFill>
                <a:latin typeface="+mn-lt"/>
                <a:ea typeface="+mn-ea"/>
                <a:cs typeface="+mn-cs"/>
              </a:rPr>
              <a:t>Programme</a:t>
            </a:r>
            <a:r>
              <a:rPr lang="en-U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2.6 have a great potential to be used in ongoing implementation. </a:t>
            </a:r>
          </a:p>
        </p:txBody>
      </p:sp>
      <p:sp>
        <p:nvSpPr>
          <p:cNvPr id="4" name="Platshållare för bildnummer 3"/>
          <p:cNvSpPr>
            <a:spLocks noGrp="1"/>
          </p:cNvSpPr>
          <p:nvPr>
            <p:ph type="sldNum" sz="quarter" idx="10"/>
          </p:nvPr>
        </p:nvSpPr>
        <p:spPr/>
        <p:txBody>
          <a:bodyPr/>
          <a:lstStyle/>
          <a:p>
            <a:fld id="{7BC0101E-3A2F-4FAD-A2AF-772ABC8175EF}" type="slidenum">
              <a:rPr lang="sv-SE" smtClean="0"/>
              <a:pPr/>
              <a:t>8</a:t>
            </a:fld>
            <a:endParaRPr lang="sv-S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rgbClr val="FF0000"/>
                </a:solidFill>
                <a:latin typeface="+mn-lt"/>
                <a:ea typeface="+mn-ea"/>
                <a:cs typeface="+mn-cs"/>
              </a:rPr>
              <a:t>What we have learned is that </a:t>
            </a:r>
            <a:r>
              <a:rPr lang="en-US" sz="1200" i="0" kern="1200" dirty="0" err="1" smtClean="0">
                <a:solidFill>
                  <a:srgbClr val="FF0000"/>
                </a:solidFill>
                <a:latin typeface="+mn-lt"/>
                <a:ea typeface="+mn-ea"/>
                <a:cs typeface="+mn-cs"/>
              </a:rPr>
              <a:t>CoM</a:t>
            </a:r>
            <a:r>
              <a:rPr lang="en-US" sz="1200" i="0" kern="1200" dirty="0" smtClean="0">
                <a:solidFill>
                  <a:srgbClr val="FF0000"/>
                </a:solidFill>
                <a:latin typeface="+mn-lt"/>
                <a:ea typeface="+mn-ea"/>
                <a:cs typeface="+mn-cs"/>
              </a:rPr>
              <a:t> SEAP template is still not as flexible as we would like for each city and not just be a shelf warmer. </a:t>
            </a:r>
            <a:endParaRPr lang="sv-SE" dirty="0" smtClean="0"/>
          </a:p>
          <a:p>
            <a:r>
              <a:rPr lang="en-US" sz="1200" kern="1200" dirty="0" smtClean="0">
                <a:solidFill>
                  <a:schemeClr val="tx1"/>
                </a:solidFill>
                <a:latin typeface="+mn-lt"/>
                <a:ea typeface="+mn-ea"/>
                <a:cs typeface="+mn-cs"/>
              </a:rPr>
              <a:t>It is valuable to involve many stakeholders in the process it gives good quality to the actions and objectives. But it will also take long time with broad collaboration and a solidly based strategic document.  </a:t>
            </a:r>
          </a:p>
          <a:p>
            <a:r>
              <a:rPr lang="en-US" sz="1200" kern="1200" dirty="0" smtClean="0">
                <a:solidFill>
                  <a:schemeClr val="tx1"/>
                </a:solidFill>
                <a:latin typeface="+mn-lt"/>
                <a:ea typeface="+mn-ea"/>
                <a:cs typeface="+mn-cs"/>
              </a:rPr>
              <a:t>Sometimes is it a challenge to get commitment from other departments/stakeholders, it is hard to find people with the right skills, knowledge and commitment. </a:t>
            </a:r>
          </a:p>
          <a:p>
            <a:r>
              <a:rPr lang="en-US" sz="1200" kern="1200" dirty="0" smtClean="0">
                <a:solidFill>
                  <a:schemeClr val="tx1"/>
                </a:solidFill>
                <a:latin typeface="+mn-lt"/>
                <a:ea typeface="+mn-ea"/>
                <a:cs typeface="+mn-cs"/>
              </a:rPr>
              <a:t>A challenge is to find right level for objectives and actions which aloud as many stakeholders as possible will be satisfied and that it is still insufficient to meet the objectives. </a:t>
            </a:r>
          </a:p>
          <a:p>
            <a:r>
              <a:rPr lang="en-US" sz="1200" kern="1200" dirty="0" smtClean="0">
                <a:solidFill>
                  <a:schemeClr val="tx1"/>
                </a:solidFill>
                <a:latin typeface="+mn-lt"/>
                <a:ea typeface="+mn-ea"/>
                <a:cs typeface="+mn-cs"/>
              </a:rPr>
              <a:t>Very important to have well prepared project management before starting with your activities. </a:t>
            </a:r>
          </a:p>
          <a:p>
            <a:r>
              <a:rPr lang="en-US" sz="1200" kern="1200" dirty="0" smtClean="0">
                <a:solidFill>
                  <a:schemeClr val="tx1"/>
                </a:solidFill>
                <a:latin typeface="+mn-lt"/>
                <a:ea typeface="+mn-ea"/>
                <a:cs typeface="+mn-cs"/>
              </a:rPr>
              <a:t>We can’t emphasize enough how important it is to anchor your work among your stakeholders both during development and afterwards to keep your document alive. </a:t>
            </a:r>
          </a:p>
          <a:p>
            <a:r>
              <a:rPr lang="en-US" sz="1200" kern="1200" dirty="0" smtClean="0">
                <a:solidFill>
                  <a:schemeClr val="tx1"/>
                </a:solidFill>
                <a:latin typeface="+mn-lt"/>
                <a:ea typeface="+mn-ea"/>
                <a:cs typeface="+mn-cs"/>
              </a:rPr>
              <a:t>A fundamental piece is to have your politicians well aware with what the process involves. </a:t>
            </a:r>
          </a:p>
          <a:p>
            <a:r>
              <a:rPr lang="en-US" sz="1200" kern="1200" dirty="0" smtClean="0">
                <a:solidFill>
                  <a:schemeClr val="tx1"/>
                </a:solidFill>
                <a:latin typeface="+mn-lt"/>
                <a:ea typeface="+mn-ea"/>
                <a:cs typeface="+mn-cs"/>
              </a:rPr>
              <a:t>One of </a:t>
            </a:r>
            <a:r>
              <a:rPr lang="en-US" sz="1200" kern="1200" dirty="0" err="1" smtClean="0">
                <a:solidFill>
                  <a:schemeClr val="tx1"/>
                </a:solidFill>
                <a:latin typeface="+mn-lt"/>
                <a:ea typeface="+mn-ea"/>
                <a:cs typeface="+mn-cs"/>
              </a:rPr>
              <a:t>Gothenburgs</a:t>
            </a:r>
            <a:r>
              <a:rPr lang="en-US" sz="1200" kern="1200" dirty="0" smtClean="0">
                <a:solidFill>
                  <a:schemeClr val="tx1"/>
                </a:solidFill>
                <a:latin typeface="+mn-lt"/>
                <a:ea typeface="+mn-ea"/>
                <a:cs typeface="+mn-cs"/>
              </a:rPr>
              <a:t> challenges is to fit in our Climate </a:t>
            </a:r>
            <a:r>
              <a:rPr lang="en-GB" sz="1200" kern="1200" noProof="0" dirty="0" smtClean="0">
                <a:solidFill>
                  <a:schemeClr val="tx1"/>
                </a:solidFill>
                <a:latin typeface="+mn-lt"/>
                <a:ea typeface="+mn-ea"/>
                <a:cs typeface="+mn-cs"/>
              </a:rPr>
              <a:t>Programme</a:t>
            </a:r>
            <a:r>
              <a:rPr lang="en-US" sz="1200" kern="1200" dirty="0" smtClean="0">
                <a:solidFill>
                  <a:schemeClr val="tx1"/>
                </a:solidFill>
                <a:latin typeface="+mn-lt"/>
                <a:ea typeface="+mn-ea"/>
                <a:cs typeface="+mn-cs"/>
              </a:rPr>
              <a:t> and meet the requirements of a SEAP. </a:t>
            </a:r>
            <a:endParaRPr lang="sv-S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last but not at least is it important that your end product is nicely packaged – it makes it easier to read, understand and communicate.</a:t>
            </a:r>
            <a:endParaRPr lang="sv-SE" sz="1200" kern="1200" dirty="0" smtClean="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7BC0101E-3A2F-4FAD-A2AF-772ABC8175EF}" type="slidenum">
              <a:rPr lang="sv-SE" smtClean="0"/>
              <a:pPr/>
              <a:t>9</a:t>
            </a:fld>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3925A588-A5B8-40AF-8120-2583CEFE621F}" type="datetimeFigureOut">
              <a:rPr lang="sv-SE" smtClean="0"/>
              <a:pPr/>
              <a:t>2015-06-04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54E6970-CFA3-45B9-B533-E778A16F8819}"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925A588-A5B8-40AF-8120-2583CEFE621F}" type="datetimeFigureOut">
              <a:rPr lang="sv-SE" smtClean="0"/>
              <a:pPr/>
              <a:t>2015-06-04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54E6970-CFA3-45B9-B533-E778A16F8819}"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925A588-A5B8-40AF-8120-2583CEFE621F}" type="datetimeFigureOut">
              <a:rPr lang="sv-SE" smtClean="0"/>
              <a:pPr/>
              <a:t>2015-06-04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54E6970-CFA3-45B9-B533-E778A16F8819}"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925A588-A5B8-40AF-8120-2583CEFE621F}" type="datetimeFigureOut">
              <a:rPr lang="sv-SE" smtClean="0"/>
              <a:pPr/>
              <a:t>2015-06-04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54E6970-CFA3-45B9-B533-E778A16F881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3925A588-A5B8-40AF-8120-2583CEFE621F}" type="datetimeFigureOut">
              <a:rPr lang="sv-SE" smtClean="0"/>
              <a:pPr/>
              <a:t>2015-06-04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54E6970-CFA3-45B9-B533-E778A16F881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3925A588-A5B8-40AF-8120-2583CEFE621F}" type="datetimeFigureOut">
              <a:rPr lang="sv-SE" smtClean="0"/>
              <a:pPr/>
              <a:t>2015-06-04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54E6970-CFA3-45B9-B533-E778A16F8819}"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3925A588-A5B8-40AF-8120-2583CEFE621F}" type="datetimeFigureOut">
              <a:rPr lang="sv-SE" smtClean="0"/>
              <a:pPr/>
              <a:t>2015-06-04</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754E6970-CFA3-45B9-B533-E778A16F8819}"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3925A588-A5B8-40AF-8120-2583CEFE621F}" type="datetimeFigureOut">
              <a:rPr lang="sv-SE" smtClean="0"/>
              <a:pPr/>
              <a:t>2015-06-04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754E6970-CFA3-45B9-B533-E778A16F8819}"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925A588-A5B8-40AF-8120-2583CEFE621F}" type="datetimeFigureOut">
              <a:rPr lang="sv-SE" smtClean="0"/>
              <a:pPr/>
              <a:t>2015-06-04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754E6970-CFA3-45B9-B533-E778A16F8819}"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3925A588-A5B8-40AF-8120-2583CEFE621F}" type="datetimeFigureOut">
              <a:rPr lang="sv-SE" smtClean="0"/>
              <a:pPr/>
              <a:t>2015-06-04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54E6970-CFA3-45B9-B533-E778A16F8819}"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3925A588-A5B8-40AF-8120-2583CEFE621F}" type="datetimeFigureOut">
              <a:rPr lang="sv-SE" smtClean="0"/>
              <a:pPr/>
              <a:t>2015-06-04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54E6970-CFA3-45B9-B533-E778A16F8819}"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65000"/>
          </a:schemeClr>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25A588-A5B8-40AF-8120-2583CEFE621F}" type="datetimeFigureOut">
              <a:rPr lang="sv-SE" smtClean="0"/>
              <a:pPr/>
              <a:t>2015-06-04</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4E6970-CFA3-45B9-B533-E778A16F881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2.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Avd Trafik\Klimatstrategiskt program\Layout\diamanten.png"/>
          <p:cNvPicPr>
            <a:picLocks noChangeAspect="1" noChangeArrowheads="1"/>
          </p:cNvPicPr>
          <p:nvPr/>
        </p:nvPicPr>
        <p:blipFill>
          <a:blip r:embed="rId3" cstate="print"/>
          <a:srcRect/>
          <a:stretch>
            <a:fillRect/>
          </a:stretch>
        </p:blipFill>
        <p:spPr bwMode="auto">
          <a:xfrm>
            <a:off x="3563888" y="1225761"/>
            <a:ext cx="5772435" cy="5632239"/>
          </a:xfrm>
          <a:prstGeom prst="rect">
            <a:avLst/>
          </a:prstGeom>
          <a:noFill/>
        </p:spPr>
      </p:pic>
      <p:sp>
        <p:nvSpPr>
          <p:cNvPr id="2" name="Rubrik 1"/>
          <p:cNvSpPr>
            <a:spLocks noGrp="1"/>
          </p:cNvSpPr>
          <p:nvPr>
            <p:ph type="ctrTitle"/>
          </p:nvPr>
        </p:nvSpPr>
        <p:spPr>
          <a:xfrm>
            <a:off x="683568" y="1052736"/>
            <a:ext cx="7772400" cy="1470025"/>
          </a:xfrm>
        </p:spPr>
        <p:txBody>
          <a:bodyPr>
            <a:normAutofit/>
          </a:bodyPr>
          <a:lstStyle/>
          <a:p>
            <a:r>
              <a:rPr lang="sv-SE" b="1" dirty="0" err="1" smtClean="0">
                <a:solidFill>
                  <a:srgbClr val="00B0F0"/>
                </a:solidFill>
                <a:latin typeface="Arial Narrow" pitchFamily="34" charset="0"/>
              </a:rPr>
              <a:t>Climate</a:t>
            </a:r>
            <a:r>
              <a:rPr lang="sv-SE" b="1" dirty="0" smtClean="0">
                <a:solidFill>
                  <a:srgbClr val="00B0F0"/>
                </a:solidFill>
                <a:latin typeface="Arial Narrow" pitchFamily="34" charset="0"/>
              </a:rPr>
              <a:t> </a:t>
            </a:r>
            <a:r>
              <a:rPr lang="sv-SE" b="1" dirty="0" err="1" smtClean="0">
                <a:solidFill>
                  <a:srgbClr val="00B0F0"/>
                </a:solidFill>
                <a:latin typeface="Arial Narrow" pitchFamily="34" charset="0"/>
              </a:rPr>
              <a:t>Programme/SEAP</a:t>
            </a:r>
            <a:endParaRPr lang="sv-SE" b="1" dirty="0">
              <a:solidFill>
                <a:srgbClr val="00B0F0"/>
              </a:solidFill>
              <a:latin typeface="Arial Narrow" pitchFamily="34" charset="0"/>
            </a:endParaRPr>
          </a:p>
        </p:txBody>
      </p:sp>
      <p:sp>
        <p:nvSpPr>
          <p:cNvPr id="3" name="Underrubrik 2"/>
          <p:cNvSpPr>
            <a:spLocks noGrp="1"/>
          </p:cNvSpPr>
          <p:nvPr>
            <p:ph type="subTitle" idx="1"/>
          </p:nvPr>
        </p:nvSpPr>
        <p:spPr>
          <a:xfrm>
            <a:off x="1331640" y="2852936"/>
            <a:ext cx="6400800" cy="1270992"/>
          </a:xfrm>
        </p:spPr>
        <p:txBody>
          <a:bodyPr/>
          <a:lstStyle/>
          <a:p>
            <a:r>
              <a:rPr lang="sv-SE" b="1" dirty="0" smtClean="0">
                <a:solidFill>
                  <a:srgbClr val="00B0F0"/>
                </a:solidFill>
                <a:latin typeface="Arial Narrow" pitchFamily="34" charset="0"/>
              </a:rPr>
              <a:t>Gothenburg</a:t>
            </a:r>
            <a:endParaRPr lang="sv-SE" dirty="0"/>
          </a:p>
        </p:txBody>
      </p:sp>
      <p:pic>
        <p:nvPicPr>
          <p:cNvPr id="4" name="Picture 8"/>
          <p:cNvPicPr/>
          <p:nvPr/>
        </p:nvPicPr>
        <p:blipFill>
          <a:blip r:embed="rId4" cstate="print"/>
          <a:srcRect/>
          <a:stretch>
            <a:fillRect/>
          </a:stretch>
        </p:blipFill>
        <p:spPr bwMode="auto">
          <a:xfrm>
            <a:off x="6732240" y="5984912"/>
            <a:ext cx="2411760" cy="873088"/>
          </a:xfrm>
          <a:prstGeom prst="rect">
            <a:avLst/>
          </a:prstGeom>
          <a:noFill/>
          <a:ln w="9525">
            <a:noFill/>
            <a:miter lim="800000"/>
            <a:headEnd/>
            <a:tailEnd/>
          </a:ln>
        </p:spPr>
      </p:pic>
      <p:pic>
        <p:nvPicPr>
          <p:cNvPr id="5" name="Picture 15" descr="C:\Users\isb12127\AppData\Local\Temp\Temp1_Logo Final.zip\Step-Up.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880776"/>
            <a:ext cx="1511425" cy="977224"/>
          </a:xfrm>
          <a:prstGeom prst="rect">
            <a:avLst/>
          </a:prstGeom>
          <a:noFill/>
          <a:ln>
            <a:noFill/>
          </a:ln>
        </p:spPr>
      </p:pic>
      <p:pic>
        <p:nvPicPr>
          <p:cNvPr id="7" name="Bildobjekt 6" descr="gbg_int_li_v2.gif"/>
          <p:cNvPicPr>
            <a:picLocks noChangeAspect="1"/>
          </p:cNvPicPr>
          <p:nvPr/>
        </p:nvPicPr>
        <p:blipFill>
          <a:blip r:embed="rId6" cstate="print"/>
          <a:stretch>
            <a:fillRect/>
          </a:stretch>
        </p:blipFill>
        <p:spPr>
          <a:xfrm>
            <a:off x="1403648" y="6198443"/>
            <a:ext cx="1476375" cy="54292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en-US" sz="3200" b="1" dirty="0" smtClean="0">
                <a:solidFill>
                  <a:srgbClr val="00B0F0"/>
                </a:solidFill>
                <a:latin typeface="Arial Narrow" pitchFamily="34" charset="0"/>
              </a:rPr>
              <a:t>Climate </a:t>
            </a:r>
            <a:r>
              <a:rPr lang="en-GB" sz="3200" b="1" dirty="0" smtClean="0">
                <a:solidFill>
                  <a:srgbClr val="00B0F0"/>
                </a:solidFill>
                <a:latin typeface="Arial Narrow" pitchFamily="34" charset="0"/>
              </a:rPr>
              <a:t>Programme</a:t>
            </a:r>
            <a:r>
              <a:rPr lang="en-US" sz="3200" b="1" dirty="0" smtClean="0">
                <a:solidFill>
                  <a:srgbClr val="00B0F0"/>
                </a:solidFill>
                <a:latin typeface="Arial Narrow" pitchFamily="34" charset="0"/>
              </a:rPr>
              <a:t> for Gothenburg</a:t>
            </a:r>
          </a:p>
        </p:txBody>
      </p:sp>
      <p:sp>
        <p:nvSpPr>
          <p:cNvPr id="3" name="Platshållare för innehåll 2"/>
          <p:cNvSpPr>
            <a:spLocks noGrp="1"/>
          </p:cNvSpPr>
          <p:nvPr>
            <p:ph idx="1"/>
          </p:nvPr>
        </p:nvSpPr>
        <p:spPr>
          <a:xfrm>
            <a:off x="683568" y="1556792"/>
            <a:ext cx="6301400" cy="3858491"/>
          </a:xfrm>
        </p:spPr>
        <p:txBody>
          <a:bodyPr>
            <a:normAutofit/>
          </a:bodyPr>
          <a:lstStyle/>
          <a:p>
            <a:pPr>
              <a:buNone/>
            </a:pPr>
            <a:r>
              <a:rPr lang="en-US" sz="1000" b="1" dirty="0" smtClean="0"/>
              <a:t>	</a:t>
            </a:r>
            <a:r>
              <a:rPr lang="en-US" sz="2000" b="1" dirty="0" smtClean="0"/>
              <a:t>“</a:t>
            </a:r>
            <a:r>
              <a:rPr lang="en-GB" sz="2000" b="1" dirty="0" smtClean="0"/>
              <a:t>In 2050 Gothenburg has a sustainable and equitable level of greenhouse gas emissions</a:t>
            </a:r>
            <a:r>
              <a:rPr lang="en-US" sz="2000" b="1" dirty="0" smtClean="0"/>
              <a:t>”</a:t>
            </a:r>
            <a:endParaRPr lang="sv-SE" sz="2000" b="1" dirty="0" smtClean="0"/>
          </a:p>
          <a:p>
            <a:pPr>
              <a:buNone/>
            </a:pPr>
            <a:endParaRPr lang="en-US" sz="1000" dirty="0" smtClean="0"/>
          </a:p>
          <a:p>
            <a:pPr>
              <a:buNone/>
            </a:pPr>
            <a:r>
              <a:rPr lang="en-US" sz="2000" dirty="0" smtClean="0"/>
              <a:t>	Includes our energy plan</a:t>
            </a:r>
          </a:p>
          <a:p>
            <a:pPr>
              <a:buNone/>
            </a:pPr>
            <a:endParaRPr lang="en-US" sz="1000" dirty="0" smtClean="0"/>
          </a:p>
          <a:p>
            <a:pPr>
              <a:buNone/>
            </a:pPr>
            <a:r>
              <a:rPr lang="en-US" sz="2000" dirty="0" smtClean="0"/>
              <a:t>	Vision and objectives for the city</a:t>
            </a:r>
          </a:p>
          <a:p>
            <a:endParaRPr lang="en-US" sz="1000" dirty="0" smtClean="0"/>
          </a:p>
          <a:p>
            <a:pPr>
              <a:buNone/>
            </a:pPr>
            <a:r>
              <a:rPr lang="en-US" sz="2000" dirty="0" smtClean="0"/>
              <a:t>	Strategies where the city can make a difference (directly and indirectly)</a:t>
            </a:r>
          </a:p>
          <a:p>
            <a:endParaRPr lang="sv-SE" dirty="0"/>
          </a:p>
        </p:txBody>
      </p:sp>
      <p:pic>
        <p:nvPicPr>
          <p:cNvPr id="5" name="Picture 2" descr="I:\Avd Trafik\Klimatstrategiskt program\Layout\diamanten.png"/>
          <p:cNvPicPr>
            <a:picLocks noChangeAspect="1" noChangeArrowheads="1"/>
          </p:cNvPicPr>
          <p:nvPr/>
        </p:nvPicPr>
        <p:blipFill>
          <a:blip r:embed="rId3" cstate="print"/>
          <a:srcRect/>
          <a:stretch>
            <a:fillRect/>
          </a:stretch>
        </p:blipFill>
        <p:spPr bwMode="auto">
          <a:xfrm>
            <a:off x="3563888" y="1225761"/>
            <a:ext cx="5772435" cy="5632239"/>
          </a:xfrm>
          <a:prstGeom prst="rect">
            <a:avLst/>
          </a:prstGeom>
          <a:noFill/>
        </p:spPr>
      </p:pic>
      <p:pic>
        <p:nvPicPr>
          <p:cNvPr id="6" name="Picture 8"/>
          <p:cNvPicPr/>
          <p:nvPr/>
        </p:nvPicPr>
        <p:blipFill>
          <a:blip r:embed="rId4" cstate="print"/>
          <a:srcRect/>
          <a:stretch>
            <a:fillRect/>
          </a:stretch>
        </p:blipFill>
        <p:spPr bwMode="auto">
          <a:xfrm>
            <a:off x="6732240" y="5984912"/>
            <a:ext cx="2411760" cy="873088"/>
          </a:xfrm>
          <a:prstGeom prst="rect">
            <a:avLst/>
          </a:prstGeom>
          <a:noFill/>
          <a:ln w="9525">
            <a:noFill/>
            <a:miter lim="800000"/>
            <a:headEnd/>
            <a:tailEnd/>
          </a:ln>
        </p:spPr>
      </p:pic>
      <p:pic>
        <p:nvPicPr>
          <p:cNvPr id="7" name="Picture 15" descr="C:\Users\isb12127\AppData\Local\Temp\Temp1_Logo Final.zip\Step-Up.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880776"/>
            <a:ext cx="1511425" cy="977224"/>
          </a:xfrm>
          <a:prstGeom prst="rect">
            <a:avLst/>
          </a:prstGeom>
          <a:noFill/>
          <a:ln>
            <a:noFill/>
          </a:ln>
        </p:spPr>
      </p:pic>
      <p:pic>
        <p:nvPicPr>
          <p:cNvPr id="8" name="Bildobjekt 7" descr="gbg_int_li_v2.gif"/>
          <p:cNvPicPr>
            <a:picLocks noChangeAspect="1"/>
          </p:cNvPicPr>
          <p:nvPr/>
        </p:nvPicPr>
        <p:blipFill>
          <a:blip r:embed="rId6" cstate="print"/>
          <a:stretch>
            <a:fillRect/>
          </a:stretch>
        </p:blipFill>
        <p:spPr>
          <a:xfrm>
            <a:off x="1403648" y="6198443"/>
            <a:ext cx="1476375" cy="54292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Avd Trafik\Klimatstrategiskt program\Layout\Illustrationer till presentationer\sidan12-13.jpg"/>
          <p:cNvPicPr>
            <a:picLocks noChangeAspect="1" noChangeArrowheads="1"/>
          </p:cNvPicPr>
          <p:nvPr/>
        </p:nvPicPr>
        <p:blipFill>
          <a:blip r:embed="rId3" cstate="print">
            <a:clrChange>
              <a:clrFrom>
                <a:srgbClr val="FFFFFF"/>
              </a:clrFrom>
              <a:clrTo>
                <a:srgbClr val="FFFFFF">
                  <a:alpha val="0"/>
                </a:srgbClr>
              </a:clrTo>
            </a:clrChange>
          </a:blip>
          <a:srcRect t="2705"/>
          <a:stretch>
            <a:fillRect/>
          </a:stretch>
        </p:blipFill>
        <p:spPr bwMode="auto">
          <a:xfrm>
            <a:off x="467544" y="404664"/>
            <a:ext cx="8676456" cy="6165304"/>
          </a:xfrm>
          <a:prstGeom prst="rect">
            <a:avLst/>
          </a:prstGeom>
          <a:noFill/>
        </p:spPr>
      </p:pic>
      <p:grpSp>
        <p:nvGrpSpPr>
          <p:cNvPr id="2" name="Grupp 6"/>
          <p:cNvGrpSpPr/>
          <p:nvPr/>
        </p:nvGrpSpPr>
        <p:grpSpPr>
          <a:xfrm>
            <a:off x="5292080" y="188640"/>
            <a:ext cx="864096" cy="764704"/>
            <a:chOff x="5292080" y="0"/>
            <a:chExt cx="864096" cy="764704"/>
          </a:xfrm>
        </p:grpSpPr>
        <p:pic>
          <p:nvPicPr>
            <p:cNvPr id="4" name="Picture 3" descr="I:\Avd Trafik\Klimatstrategiskt program\Layout\Illustrationer till presentationer\figur_25.jpg"/>
            <p:cNvPicPr>
              <a:picLocks noChangeAspect="1" noChangeArrowheads="1"/>
            </p:cNvPicPr>
            <p:nvPr/>
          </p:nvPicPr>
          <p:blipFill>
            <a:blip r:embed="rId4" cstate="print">
              <a:clrChange>
                <a:clrFrom>
                  <a:srgbClr val="FFFFFF"/>
                </a:clrFrom>
                <a:clrTo>
                  <a:srgbClr val="FFFFFF">
                    <a:alpha val="0"/>
                  </a:srgbClr>
                </a:clrTo>
              </a:clrChange>
            </a:blip>
            <a:srcRect l="46894" t="13013" r="33181" b="75604"/>
            <a:stretch>
              <a:fillRect/>
            </a:stretch>
          </p:blipFill>
          <p:spPr bwMode="auto">
            <a:xfrm>
              <a:off x="5364088" y="0"/>
              <a:ext cx="792088" cy="648072"/>
            </a:xfrm>
            <a:prstGeom prst="rect">
              <a:avLst/>
            </a:prstGeom>
            <a:noFill/>
          </p:spPr>
        </p:pic>
        <p:sp>
          <p:nvSpPr>
            <p:cNvPr id="5" name="Rektangel 4"/>
            <p:cNvSpPr/>
            <p:nvPr/>
          </p:nvSpPr>
          <p:spPr>
            <a:xfrm>
              <a:off x="5292080" y="332656"/>
              <a:ext cx="216024"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8" name="textruta 7"/>
          <p:cNvSpPr txBox="1"/>
          <p:nvPr/>
        </p:nvSpPr>
        <p:spPr>
          <a:xfrm>
            <a:off x="323528" y="188640"/>
            <a:ext cx="4608512" cy="1077218"/>
          </a:xfrm>
          <a:prstGeom prst="rect">
            <a:avLst/>
          </a:prstGeom>
          <a:noFill/>
        </p:spPr>
        <p:txBody>
          <a:bodyPr wrap="square" rtlCol="0">
            <a:spAutoFit/>
          </a:bodyPr>
          <a:lstStyle/>
          <a:p>
            <a:r>
              <a:rPr lang="en-GB" sz="3200" b="1" dirty="0" smtClean="0">
                <a:solidFill>
                  <a:srgbClr val="00B0F0"/>
                </a:solidFill>
                <a:latin typeface="Arial Narrow" pitchFamily="34" charset="0"/>
                <a:ea typeface="+mj-ea"/>
                <a:cs typeface="+mj-cs"/>
              </a:rPr>
              <a:t>Greenhouse gas emissions in Gothenburg today</a:t>
            </a:r>
            <a:endParaRPr lang="sv-SE" sz="3200" b="1" dirty="0" smtClean="0">
              <a:solidFill>
                <a:srgbClr val="00B0F0"/>
              </a:solidFill>
              <a:latin typeface="Arial Narrow" pitchFamily="34" charset="0"/>
              <a:ea typeface="+mj-ea"/>
              <a:cs typeface="+mj-cs"/>
            </a:endParaRPr>
          </a:p>
        </p:txBody>
      </p:sp>
      <p:pic>
        <p:nvPicPr>
          <p:cNvPr id="7" name="Picture 8"/>
          <p:cNvPicPr/>
          <p:nvPr/>
        </p:nvPicPr>
        <p:blipFill>
          <a:blip r:embed="rId5" cstate="print"/>
          <a:srcRect/>
          <a:stretch>
            <a:fillRect/>
          </a:stretch>
        </p:blipFill>
        <p:spPr bwMode="auto">
          <a:xfrm>
            <a:off x="6732240" y="5984912"/>
            <a:ext cx="2411760" cy="873088"/>
          </a:xfrm>
          <a:prstGeom prst="rect">
            <a:avLst/>
          </a:prstGeom>
          <a:noFill/>
          <a:ln w="9525">
            <a:noFill/>
            <a:miter lim="800000"/>
            <a:headEnd/>
            <a:tailEnd/>
          </a:ln>
        </p:spPr>
      </p:pic>
      <p:pic>
        <p:nvPicPr>
          <p:cNvPr id="9" name="Picture 15" descr="C:\Users\isb12127\AppData\Local\Temp\Temp1_Logo Final.zip\Step-Up.gif"/>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880776"/>
            <a:ext cx="1511425" cy="977224"/>
          </a:xfrm>
          <a:prstGeom prst="rect">
            <a:avLst/>
          </a:prstGeom>
          <a:noFill/>
          <a:ln>
            <a:noFill/>
          </a:ln>
        </p:spPr>
      </p:pic>
      <p:pic>
        <p:nvPicPr>
          <p:cNvPr id="10" name="Bildobjekt 9" descr="gbg_int_li_v2.gif"/>
          <p:cNvPicPr>
            <a:picLocks noChangeAspect="1"/>
          </p:cNvPicPr>
          <p:nvPr/>
        </p:nvPicPr>
        <p:blipFill>
          <a:blip r:embed="rId7" cstate="print"/>
          <a:stretch>
            <a:fillRect/>
          </a:stretch>
        </p:blipFill>
        <p:spPr>
          <a:xfrm>
            <a:off x="1403648" y="6198443"/>
            <a:ext cx="1476375" cy="54292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cstate="print"/>
          <a:stretch>
            <a:fillRect/>
          </a:stretch>
        </p:blipFill>
        <p:spPr>
          <a:xfrm>
            <a:off x="0" y="0"/>
            <a:ext cx="4672949" cy="5490715"/>
          </a:xfrm>
          <a:prstGeom prst="rect">
            <a:avLst/>
          </a:prstGeom>
        </p:spPr>
      </p:pic>
      <p:pic>
        <p:nvPicPr>
          <p:cNvPr id="1028" name="Picture 4" descr="http://goteborg.se/wps/wcm/connect/08f6a9d7-04c1-4fcc-8318-a4bb49f6a4b5/Gr%C3%B6nplan.jpg?MOD=AJPER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2132856"/>
            <a:ext cx="1475978" cy="21206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goteborg.se/wps/wcm/connect/4f720e1f-1cad-45d8-a6be-2e07850d6823/Utbyggnadsplanering.jpg?MOD=AJPER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6296" y="0"/>
            <a:ext cx="1475977" cy="214531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yimby.se/se/2346/d1a07b04-aabf-11e2-9c13-bc305bdeeac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6296" y="4221088"/>
            <a:ext cx="1475977" cy="2132914"/>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p:cNvSpPr txBox="1"/>
          <p:nvPr/>
        </p:nvSpPr>
        <p:spPr>
          <a:xfrm>
            <a:off x="3995936" y="548680"/>
            <a:ext cx="3757888" cy="2246769"/>
          </a:xfrm>
          <a:prstGeom prst="rect">
            <a:avLst/>
          </a:prstGeom>
          <a:noFill/>
        </p:spPr>
        <p:txBody>
          <a:bodyPr wrap="none" rtlCol="0">
            <a:spAutoFit/>
          </a:bodyPr>
          <a:lstStyle/>
          <a:p>
            <a:r>
              <a:rPr lang="en-GB" sz="2000" b="1" dirty="0" smtClean="0"/>
              <a:t>The Climate Program </a:t>
            </a:r>
            <a:r>
              <a:rPr lang="en-GB" sz="2000" dirty="0" smtClean="0"/>
              <a:t>builds on </a:t>
            </a:r>
          </a:p>
          <a:p>
            <a:pPr marL="285750" indent="-285750">
              <a:buFontTx/>
              <a:buChar char="-"/>
            </a:pPr>
            <a:r>
              <a:rPr lang="en-GB" sz="2000" dirty="0" smtClean="0"/>
              <a:t>National environmental goals</a:t>
            </a:r>
          </a:p>
          <a:p>
            <a:pPr marL="285750" indent="-285750">
              <a:buFontTx/>
              <a:buChar char="-"/>
            </a:pPr>
            <a:r>
              <a:rPr lang="en-GB" sz="2000" dirty="0" smtClean="0"/>
              <a:t>Covenant of Mayors agreement</a:t>
            </a:r>
          </a:p>
          <a:p>
            <a:pPr marL="285750" indent="-285750">
              <a:buFontTx/>
              <a:buChar char="-"/>
            </a:pPr>
            <a:r>
              <a:rPr lang="en-GB" sz="2000" dirty="0" smtClean="0"/>
              <a:t>City development plan</a:t>
            </a:r>
          </a:p>
          <a:p>
            <a:pPr marL="285750" indent="-285750">
              <a:buFontTx/>
              <a:buChar char="-"/>
            </a:pPr>
            <a:r>
              <a:rPr lang="en-GB" sz="2000" dirty="0" smtClean="0"/>
              <a:t>Traffic strategy</a:t>
            </a:r>
          </a:p>
          <a:p>
            <a:pPr marL="285750" indent="-285750">
              <a:buFontTx/>
              <a:buChar char="-"/>
            </a:pPr>
            <a:r>
              <a:rPr lang="en-GB" sz="2000" dirty="0" smtClean="0"/>
              <a:t>River City Gothenburg</a:t>
            </a:r>
          </a:p>
          <a:p>
            <a:pPr marL="285750" indent="-285750">
              <a:buFontTx/>
              <a:buChar char="-"/>
            </a:pPr>
            <a:r>
              <a:rPr lang="en-GB" sz="2000" dirty="0" smtClean="0"/>
              <a:t>Etc.</a:t>
            </a:r>
            <a:endParaRPr lang="en-GB" sz="2000" dirty="0"/>
          </a:p>
        </p:txBody>
      </p:sp>
      <p:pic>
        <p:nvPicPr>
          <p:cNvPr id="8" name="Picture 8"/>
          <p:cNvPicPr/>
          <p:nvPr/>
        </p:nvPicPr>
        <p:blipFill>
          <a:blip r:embed="rId7" cstate="print"/>
          <a:srcRect/>
          <a:stretch>
            <a:fillRect/>
          </a:stretch>
        </p:blipFill>
        <p:spPr bwMode="auto">
          <a:xfrm>
            <a:off x="6732240" y="5984912"/>
            <a:ext cx="2411760" cy="873088"/>
          </a:xfrm>
          <a:prstGeom prst="rect">
            <a:avLst/>
          </a:prstGeom>
          <a:noFill/>
          <a:ln w="9525">
            <a:noFill/>
            <a:miter lim="800000"/>
            <a:headEnd/>
            <a:tailEnd/>
          </a:ln>
        </p:spPr>
      </p:pic>
      <p:pic>
        <p:nvPicPr>
          <p:cNvPr id="9" name="Picture 15" descr="C:\Users\isb12127\AppData\Local\Temp\Temp1_Logo Final.zip\Step-Up.gif"/>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5880776"/>
            <a:ext cx="1511425" cy="977224"/>
          </a:xfrm>
          <a:prstGeom prst="rect">
            <a:avLst/>
          </a:prstGeom>
          <a:noFill/>
          <a:ln>
            <a:noFill/>
          </a:ln>
        </p:spPr>
      </p:pic>
      <p:pic>
        <p:nvPicPr>
          <p:cNvPr id="10" name="Bildobjekt 9" descr="gbg_int_li_v2.gif"/>
          <p:cNvPicPr>
            <a:picLocks noChangeAspect="1"/>
          </p:cNvPicPr>
          <p:nvPr/>
        </p:nvPicPr>
        <p:blipFill>
          <a:blip r:embed="rId9" cstate="print"/>
          <a:stretch>
            <a:fillRect/>
          </a:stretch>
        </p:blipFill>
        <p:spPr>
          <a:xfrm>
            <a:off x="1403648" y="6198443"/>
            <a:ext cx="1476375" cy="542925"/>
          </a:xfrm>
          <a:prstGeom prst="rect">
            <a:avLst/>
          </a:prstGeom>
        </p:spPr>
      </p:pic>
    </p:spTree>
    <p:extLst>
      <p:ext uri="{BB962C8B-B14F-4D97-AF65-F5344CB8AC3E}">
        <p14:creationId xmlns:p14="http://schemas.microsoft.com/office/powerpoint/2010/main" val="3895757172"/>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Avd Trafik\Klimatstrategiskt program\Layout\diamanten.png"/>
          <p:cNvPicPr>
            <a:picLocks noChangeAspect="1" noChangeArrowheads="1"/>
          </p:cNvPicPr>
          <p:nvPr/>
        </p:nvPicPr>
        <p:blipFill>
          <a:blip r:embed="rId3" cstate="print"/>
          <a:srcRect/>
          <a:stretch>
            <a:fillRect/>
          </a:stretch>
        </p:blipFill>
        <p:spPr bwMode="auto">
          <a:xfrm>
            <a:off x="3840125" y="1181137"/>
            <a:ext cx="5772435" cy="5632239"/>
          </a:xfrm>
          <a:prstGeom prst="rect">
            <a:avLst/>
          </a:prstGeom>
          <a:noFill/>
        </p:spPr>
      </p:pic>
      <p:sp>
        <p:nvSpPr>
          <p:cNvPr id="2" name="Rubrik 1"/>
          <p:cNvSpPr>
            <a:spLocks noGrp="1"/>
          </p:cNvSpPr>
          <p:nvPr>
            <p:ph type="title"/>
          </p:nvPr>
        </p:nvSpPr>
        <p:spPr>
          <a:xfrm>
            <a:off x="467544" y="341784"/>
            <a:ext cx="8229600" cy="1143000"/>
          </a:xfrm>
        </p:spPr>
        <p:txBody>
          <a:bodyPr>
            <a:normAutofit/>
          </a:bodyPr>
          <a:lstStyle/>
          <a:p>
            <a:r>
              <a:rPr lang="en-GB" sz="3200" b="1" dirty="0" smtClean="0">
                <a:solidFill>
                  <a:srgbClr val="00B0F0"/>
                </a:solidFill>
                <a:latin typeface="Arial Narrow" pitchFamily="34" charset="0"/>
              </a:rPr>
              <a:t>From vision to action</a:t>
            </a:r>
            <a:endParaRPr lang="en-GB" sz="3200" b="1" dirty="0">
              <a:solidFill>
                <a:srgbClr val="00B0F0"/>
              </a:solidFill>
              <a:latin typeface="Arial Narrow" pitchFamily="34" charset="0"/>
            </a:endParaRPr>
          </a:p>
        </p:txBody>
      </p:sp>
      <p:sp>
        <p:nvSpPr>
          <p:cNvPr id="3" name="Platshållare för innehåll 2"/>
          <p:cNvSpPr>
            <a:spLocks noGrp="1"/>
          </p:cNvSpPr>
          <p:nvPr>
            <p:ph idx="1"/>
          </p:nvPr>
        </p:nvSpPr>
        <p:spPr>
          <a:xfrm>
            <a:off x="1043608" y="1556792"/>
            <a:ext cx="6552728" cy="3672408"/>
          </a:xfrm>
        </p:spPr>
        <p:txBody>
          <a:bodyPr>
            <a:normAutofit/>
          </a:bodyPr>
          <a:lstStyle/>
          <a:p>
            <a:pPr marL="0" indent="0">
              <a:buNone/>
            </a:pPr>
            <a:r>
              <a:rPr lang="en-GB" sz="2000" dirty="0" smtClean="0"/>
              <a:t>24 strategies distributed in five areas</a:t>
            </a:r>
          </a:p>
          <a:p>
            <a:pPr marL="0" indent="0">
              <a:buNone/>
            </a:pPr>
            <a:endParaRPr lang="en-GB" sz="1000" dirty="0" smtClean="0"/>
          </a:p>
          <a:p>
            <a:pPr marL="457200" indent="-457200"/>
            <a:r>
              <a:rPr lang="en-GB" sz="2000" dirty="0" smtClean="0"/>
              <a:t>The climate-smart citizen</a:t>
            </a:r>
          </a:p>
          <a:p>
            <a:pPr marL="457200" indent="-457200"/>
            <a:r>
              <a:rPr lang="en-GB" sz="2000" dirty="0" smtClean="0"/>
              <a:t>Resource efficient planning</a:t>
            </a:r>
          </a:p>
          <a:p>
            <a:pPr marL="457200" indent="-457200"/>
            <a:r>
              <a:rPr lang="en-GB" sz="2000" dirty="0" smtClean="0"/>
              <a:t>Efficient energy use </a:t>
            </a:r>
            <a:r>
              <a:rPr lang="en-GB" sz="2000" dirty="0"/>
              <a:t>and </a:t>
            </a:r>
            <a:r>
              <a:rPr lang="en-GB" sz="2000" dirty="0" smtClean="0"/>
              <a:t>conversion to </a:t>
            </a:r>
            <a:r>
              <a:rPr lang="en-GB" sz="2000" dirty="0" err="1" smtClean="0"/>
              <a:t>renewables</a:t>
            </a:r>
            <a:endParaRPr lang="en-GB" sz="2000" dirty="0" smtClean="0"/>
          </a:p>
          <a:p>
            <a:pPr marL="457200" indent="-457200"/>
            <a:r>
              <a:rPr lang="en-GB" sz="2000" dirty="0" smtClean="0"/>
              <a:t>Reduced </a:t>
            </a:r>
            <a:r>
              <a:rPr lang="en-GB" sz="2000" dirty="0"/>
              <a:t>climate stress from travel and </a:t>
            </a:r>
            <a:r>
              <a:rPr lang="en-GB" sz="2000" dirty="0" smtClean="0"/>
              <a:t>transport</a:t>
            </a:r>
          </a:p>
          <a:p>
            <a:pPr marL="457200" indent="-457200"/>
            <a:r>
              <a:rPr lang="en-GB" sz="2000" dirty="0" smtClean="0"/>
              <a:t>Climate </a:t>
            </a:r>
            <a:r>
              <a:rPr lang="en-GB" sz="2000" dirty="0"/>
              <a:t>c</a:t>
            </a:r>
            <a:r>
              <a:rPr lang="en-GB" sz="2000" dirty="0" smtClean="0"/>
              <a:t>onscious </a:t>
            </a:r>
            <a:r>
              <a:rPr lang="en-GB" sz="2000" dirty="0"/>
              <a:t>c</a:t>
            </a:r>
            <a:r>
              <a:rPr lang="en-GB" sz="2000" dirty="0" smtClean="0"/>
              <a:t>onsumption</a:t>
            </a:r>
          </a:p>
          <a:p>
            <a:endParaRPr lang="en-GB" dirty="0" smtClean="0"/>
          </a:p>
          <a:p>
            <a:endParaRPr lang="en-GB" dirty="0"/>
          </a:p>
        </p:txBody>
      </p:sp>
      <p:sp>
        <p:nvSpPr>
          <p:cNvPr id="4" name="Platshållare för innehåll 2"/>
          <p:cNvSpPr txBox="1">
            <a:spLocks/>
          </p:cNvSpPr>
          <p:nvPr/>
        </p:nvSpPr>
        <p:spPr>
          <a:xfrm>
            <a:off x="467544" y="2708920"/>
            <a:ext cx="4038600" cy="355336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1600" b="1" dirty="0" smtClean="0"/>
          </a:p>
          <a:p>
            <a:pPr marL="0" indent="0">
              <a:buFont typeface="Arial"/>
              <a:buNone/>
            </a:pPr>
            <a:endParaRPr lang="en-GB" sz="1600" b="1" dirty="0"/>
          </a:p>
        </p:txBody>
      </p:sp>
      <p:pic>
        <p:nvPicPr>
          <p:cNvPr id="7" name="Picture 8"/>
          <p:cNvPicPr/>
          <p:nvPr/>
        </p:nvPicPr>
        <p:blipFill>
          <a:blip r:embed="rId4" cstate="print"/>
          <a:srcRect/>
          <a:stretch>
            <a:fillRect/>
          </a:stretch>
        </p:blipFill>
        <p:spPr bwMode="auto">
          <a:xfrm>
            <a:off x="6732240" y="5984912"/>
            <a:ext cx="2411760" cy="873088"/>
          </a:xfrm>
          <a:prstGeom prst="rect">
            <a:avLst/>
          </a:prstGeom>
          <a:noFill/>
          <a:ln w="9525">
            <a:noFill/>
            <a:miter lim="800000"/>
            <a:headEnd/>
            <a:tailEnd/>
          </a:ln>
        </p:spPr>
      </p:pic>
      <p:pic>
        <p:nvPicPr>
          <p:cNvPr id="9" name="Picture 15" descr="C:\Users\isb12127\AppData\Local\Temp\Temp1_Logo Final.zip\Step-Up.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880776"/>
            <a:ext cx="1511425" cy="977224"/>
          </a:xfrm>
          <a:prstGeom prst="rect">
            <a:avLst/>
          </a:prstGeom>
          <a:noFill/>
          <a:ln>
            <a:noFill/>
          </a:ln>
        </p:spPr>
      </p:pic>
      <p:pic>
        <p:nvPicPr>
          <p:cNvPr id="10" name="Bildobjekt 9" descr="gbg_int_li_v2.gif"/>
          <p:cNvPicPr>
            <a:picLocks noChangeAspect="1"/>
          </p:cNvPicPr>
          <p:nvPr/>
        </p:nvPicPr>
        <p:blipFill>
          <a:blip r:embed="rId6" cstate="print"/>
          <a:stretch>
            <a:fillRect/>
          </a:stretch>
        </p:blipFill>
        <p:spPr>
          <a:xfrm>
            <a:off x="1403648" y="6198443"/>
            <a:ext cx="1476375" cy="542925"/>
          </a:xfrm>
          <a:prstGeom prst="rect">
            <a:avLst/>
          </a:prstGeom>
        </p:spPr>
      </p:pic>
    </p:spTree>
    <p:extLst>
      <p:ext uri="{BB962C8B-B14F-4D97-AF65-F5344CB8AC3E}">
        <p14:creationId xmlns:p14="http://schemas.microsoft.com/office/powerpoint/2010/main" val="625763464"/>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I:\Avd Trafik\Klimatstrategiskt program\Layout\Illustrationer till presentationer\sidan73_fugur.jpg"/>
          <p:cNvPicPr>
            <a:picLocks noChangeAspect="1" noChangeArrowheads="1"/>
          </p:cNvPicPr>
          <p:nvPr/>
        </p:nvPicPr>
        <p:blipFill>
          <a:blip r:embed="rId3" cstate="print">
            <a:clrChange>
              <a:clrFrom>
                <a:srgbClr val="FFFFFF"/>
              </a:clrFrom>
              <a:clrTo>
                <a:srgbClr val="FFFFFF">
                  <a:alpha val="0"/>
                </a:srgbClr>
              </a:clrTo>
            </a:clrChange>
          </a:blip>
          <a:srcRect t="1706" b="1706"/>
          <a:stretch>
            <a:fillRect/>
          </a:stretch>
        </p:blipFill>
        <p:spPr bwMode="auto">
          <a:xfrm>
            <a:off x="3131840" y="620688"/>
            <a:ext cx="3332941" cy="5472608"/>
          </a:xfrm>
          <a:prstGeom prst="rect">
            <a:avLst/>
          </a:prstGeom>
          <a:noFill/>
        </p:spPr>
      </p:pic>
      <p:grpSp>
        <p:nvGrpSpPr>
          <p:cNvPr id="3" name="Grupp 18"/>
          <p:cNvGrpSpPr/>
          <p:nvPr/>
        </p:nvGrpSpPr>
        <p:grpSpPr>
          <a:xfrm>
            <a:off x="4067944" y="3013797"/>
            <a:ext cx="1270838" cy="0"/>
            <a:chOff x="3822342" y="3013797"/>
            <a:chExt cx="1270838" cy="0"/>
          </a:xfrm>
        </p:grpSpPr>
        <p:cxnSp>
          <p:nvCxnSpPr>
            <p:cNvPr id="5" name="Rak 4"/>
            <p:cNvCxnSpPr/>
            <p:nvPr/>
          </p:nvCxnSpPr>
          <p:spPr>
            <a:xfrm flipH="1">
              <a:off x="3822342" y="3013797"/>
              <a:ext cx="216024" cy="0"/>
            </a:xfrm>
            <a:prstGeom prst="line">
              <a:avLst/>
            </a:prstGeom>
            <a:ln w="28575">
              <a:solidFill>
                <a:srgbClr val="99CC00"/>
              </a:solidFill>
              <a:prstDash val="sysDash"/>
            </a:ln>
          </p:spPr>
          <p:style>
            <a:lnRef idx="1">
              <a:schemeClr val="accent1"/>
            </a:lnRef>
            <a:fillRef idx="0">
              <a:schemeClr val="accent1"/>
            </a:fillRef>
            <a:effectRef idx="0">
              <a:schemeClr val="accent1"/>
            </a:effectRef>
            <a:fontRef idx="minor">
              <a:schemeClr val="tx1"/>
            </a:fontRef>
          </p:style>
        </p:cxnSp>
        <p:cxnSp>
          <p:nvCxnSpPr>
            <p:cNvPr id="6" name="Rak 5"/>
            <p:cNvCxnSpPr/>
            <p:nvPr/>
          </p:nvCxnSpPr>
          <p:spPr>
            <a:xfrm flipH="1">
              <a:off x="4088053" y="3013797"/>
              <a:ext cx="207640" cy="0"/>
            </a:xfrm>
            <a:prstGeom prst="line">
              <a:avLst/>
            </a:prstGeom>
            <a:ln w="28575">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10" name="Rak 9"/>
            <p:cNvCxnSpPr/>
            <p:nvPr/>
          </p:nvCxnSpPr>
          <p:spPr>
            <a:xfrm flipH="1">
              <a:off x="4345379" y="3013797"/>
              <a:ext cx="207640" cy="0"/>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11" name="Rak 10"/>
            <p:cNvCxnSpPr/>
            <p:nvPr/>
          </p:nvCxnSpPr>
          <p:spPr>
            <a:xfrm flipH="1">
              <a:off x="4602705" y="3013797"/>
              <a:ext cx="207640" cy="0"/>
            </a:xfrm>
            <a:prstGeom prst="line">
              <a:avLst/>
            </a:prstGeom>
            <a:ln w="28575">
              <a:solidFill>
                <a:schemeClr val="accent3">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Rak 11"/>
            <p:cNvCxnSpPr/>
            <p:nvPr/>
          </p:nvCxnSpPr>
          <p:spPr>
            <a:xfrm flipH="1">
              <a:off x="4860032" y="3013797"/>
              <a:ext cx="233148" cy="0"/>
            </a:xfrm>
            <a:prstGeom prst="line">
              <a:avLst/>
            </a:prstGeom>
            <a:ln w="28575">
              <a:solidFill>
                <a:srgbClr val="00B0F0"/>
              </a:solidFill>
              <a:prstDash val="sysDash"/>
            </a:ln>
          </p:spPr>
          <p:style>
            <a:lnRef idx="1">
              <a:schemeClr val="accent1"/>
            </a:lnRef>
            <a:fillRef idx="0">
              <a:schemeClr val="accent1"/>
            </a:fillRef>
            <a:effectRef idx="0">
              <a:schemeClr val="accent1"/>
            </a:effectRef>
            <a:fontRef idx="minor">
              <a:schemeClr val="tx1"/>
            </a:fontRef>
          </p:style>
        </p:cxnSp>
      </p:grpSp>
      <p:pic>
        <p:nvPicPr>
          <p:cNvPr id="29" name="Picture 3" descr="I:\Avd Trafik\Klimatstrategiskt program\Layout\Illustrationer till presentationer\figur_25.jpg"/>
          <p:cNvPicPr>
            <a:picLocks noChangeAspect="1" noChangeArrowheads="1"/>
          </p:cNvPicPr>
          <p:nvPr/>
        </p:nvPicPr>
        <p:blipFill>
          <a:blip r:embed="rId4" cstate="print">
            <a:clrChange>
              <a:clrFrom>
                <a:srgbClr val="FFFFFF"/>
              </a:clrFrom>
              <a:clrTo>
                <a:srgbClr val="FFFFFF">
                  <a:alpha val="0"/>
                </a:srgbClr>
              </a:clrTo>
            </a:clrChange>
            <a:lum bright="52000" contrast="-70000"/>
          </a:blip>
          <a:srcRect l="9068" t="13013" b="423"/>
          <a:stretch>
            <a:fillRect/>
          </a:stretch>
        </p:blipFill>
        <p:spPr bwMode="auto">
          <a:xfrm>
            <a:off x="164909" y="1124744"/>
            <a:ext cx="3615003" cy="4928499"/>
          </a:xfrm>
          <a:prstGeom prst="rect">
            <a:avLst/>
          </a:prstGeom>
          <a:noFill/>
        </p:spPr>
      </p:pic>
      <p:sp>
        <p:nvSpPr>
          <p:cNvPr id="14" name="textruta 13"/>
          <p:cNvSpPr txBox="1"/>
          <p:nvPr/>
        </p:nvSpPr>
        <p:spPr>
          <a:xfrm>
            <a:off x="6516216" y="5436513"/>
            <a:ext cx="1947047" cy="584775"/>
          </a:xfrm>
          <a:prstGeom prst="rect">
            <a:avLst/>
          </a:prstGeom>
          <a:noFill/>
        </p:spPr>
        <p:txBody>
          <a:bodyPr wrap="square" rtlCol="0">
            <a:spAutoFit/>
          </a:bodyPr>
          <a:lstStyle/>
          <a:p>
            <a:r>
              <a:rPr lang="sv-SE" sz="1600" dirty="0" smtClean="0"/>
              <a:t>Private </a:t>
            </a:r>
            <a:r>
              <a:rPr lang="en-GB" sz="1600" dirty="0" smtClean="0"/>
              <a:t>consumption</a:t>
            </a:r>
          </a:p>
          <a:p>
            <a:r>
              <a:rPr lang="sv-SE" sz="1600" dirty="0" smtClean="0"/>
              <a:t>4,5% (-94%)</a:t>
            </a:r>
            <a:endParaRPr lang="sv-SE" sz="1600" dirty="0"/>
          </a:p>
        </p:txBody>
      </p:sp>
      <p:sp>
        <p:nvSpPr>
          <p:cNvPr id="15" name="textruta 14"/>
          <p:cNvSpPr txBox="1"/>
          <p:nvPr/>
        </p:nvSpPr>
        <p:spPr>
          <a:xfrm>
            <a:off x="6588224" y="3813653"/>
            <a:ext cx="1594091" cy="338554"/>
          </a:xfrm>
          <a:prstGeom prst="rect">
            <a:avLst/>
          </a:prstGeom>
          <a:noFill/>
        </p:spPr>
        <p:txBody>
          <a:bodyPr wrap="none" rtlCol="0">
            <a:spAutoFit/>
          </a:bodyPr>
          <a:lstStyle/>
          <a:p>
            <a:r>
              <a:rPr lang="sv-SE" sz="1600" dirty="0" smtClean="0"/>
              <a:t>Food 35% (-56%)</a:t>
            </a:r>
            <a:endParaRPr lang="sv-SE" sz="1600" dirty="0"/>
          </a:p>
        </p:txBody>
      </p:sp>
      <p:sp>
        <p:nvSpPr>
          <p:cNvPr id="16" name="textruta 15"/>
          <p:cNvSpPr txBox="1"/>
          <p:nvPr/>
        </p:nvSpPr>
        <p:spPr>
          <a:xfrm>
            <a:off x="6588224" y="3175521"/>
            <a:ext cx="1873911" cy="338554"/>
          </a:xfrm>
          <a:prstGeom prst="rect">
            <a:avLst/>
          </a:prstGeom>
          <a:noFill/>
        </p:spPr>
        <p:txBody>
          <a:bodyPr wrap="none" rtlCol="0">
            <a:spAutoFit/>
          </a:bodyPr>
          <a:lstStyle/>
          <a:p>
            <a:r>
              <a:rPr lang="en-GB" sz="1600" dirty="0" smtClean="0"/>
              <a:t>Heating 0,1</a:t>
            </a:r>
            <a:r>
              <a:rPr lang="sv-SE" sz="1600" dirty="0" smtClean="0"/>
              <a:t>% (-99%)</a:t>
            </a:r>
            <a:endParaRPr lang="sv-SE" sz="1600" dirty="0"/>
          </a:p>
        </p:txBody>
      </p:sp>
      <p:sp>
        <p:nvSpPr>
          <p:cNvPr id="17" name="textruta 16"/>
          <p:cNvSpPr txBox="1"/>
          <p:nvPr/>
        </p:nvSpPr>
        <p:spPr>
          <a:xfrm>
            <a:off x="6588224" y="2768734"/>
            <a:ext cx="2093843" cy="338554"/>
          </a:xfrm>
          <a:prstGeom prst="rect">
            <a:avLst/>
          </a:prstGeom>
          <a:noFill/>
        </p:spPr>
        <p:txBody>
          <a:bodyPr wrap="none" rtlCol="0">
            <a:spAutoFit/>
          </a:bodyPr>
          <a:lstStyle/>
          <a:p>
            <a:r>
              <a:rPr lang="en-GB" sz="1600" dirty="0" smtClean="0"/>
              <a:t>Electricity</a:t>
            </a:r>
            <a:r>
              <a:rPr lang="sv-SE" sz="1600" dirty="0" smtClean="0"/>
              <a:t>  0,8% (-98%)</a:t>
            </a:r>
            <a:endParaRPr lang="sv-SE" sz="1600" dirty="0"/>
          </a:p>
        </p:txBody>
      </p:sp>
      <p:sp>
        <p:nvSpPr>
          <p:cNvPr id="18" name="textruta 17"/>
          <p:cNvSpPr txBox="1"/>
          <p:nvPr/>
        </p:nvSpPr>
        <p:spPr>
          <a:xfrm>
            <a:off x="6588224" y="2264678"/>
            <a:ext cx="2681119" cy="338554"/>
          </a:xfrm>
          <a:prstGeom prst="rect">
            <a:avLst/>
          </a:prstGeom>
          <a:noFill/>
        </p:spPr>
        <p:txBody>
          <a:bodyPr wrap="none" rtlCol="0">
            <a:spAutoFit/>
          </a:bodyPr>
          <a:lstStyle/>
          <a:p>
            <a:r>
              <a:rPr lang="sv-SE" sz="1600" dirty="0" smtClean="0"/>
              <a:t>Public transports  1,1% (-56%)</a:t>
            </a:r>
            <a:endParaRPr lang="sv-SE" sz="1600" dirty="0"/>
          </a:p>
        </p:txBody>
      </p:sp>
      <p:sp>
        <p:nvSpPr>
          <p:cNvPr id="20" name="textruta 19"/>
          <p:cNvSpPr txBox="1"/>
          <p:nvPr/>
        </p:nvSpPr>
        <p:spPr>
          <a:xfrm>
            <a:off x="6588224" y="1700808"/>
            <a:ext cx="2603149" cy="338554"/>
          </a:xfrm>
          <a:prstGeom prst="rect">
            <a:avLst/>
          </a:prstGeom>
          <a:noFill/>
        </p:spPr>
        <p:txBody>
          <a:bodyPr wrap="none" rtlCol="0">
            <a:spAutoFit/>
          </a:bodyPr>
          <a:lstStyle/>
          <a:p>
            <a:r>
              <a:rPr lang="sv-SE" sz="1600" dirty="0" smtClean="0"/>
              <a:t>Road transports  1,2% (-98%)</a:t>
            </a:r>
            <a:endParaRPr lang="sv-SE" sz="1600" dirty="0"/>
          </a:p>
        </p:txBody>
      </p:sp>
      <p:sp>
        <p:nvSpPr>
          <p:cNvPr id="21" name="textruta 20"/>
          <p:cNvSpPr txBox="1"/>
          <p:nvPr/>
        </p:nvSpPr>
        <p:spPr>
          <a:xfrm>
            <a:off x="6012160" y="1124744"/>
            <a:ext cx="1858907" cy="338554"/>
          </a:xfrm>
          <a:prstGeom prst="rect">
            <a:avLst/>
          </a:prstGeom>
          <a:noFill/>
        </p:spPr>
        <p:txBody>
          <a:bodyPr wrap="none" rtlCol="0">
            <a:spAutoFit/>
          </a:bodyPr>
          <a:lstStyle/>
          <a:p>
            <a:r>
              <a:rPr lang="sv-SE" sz="1600" dirty="0" smtClean="0"/>
              <a:t>Aviation 46% (-19%)</a:t>
            </a:r>
            <a:endParaRPr lang="sv-SE" sz="1600" dirty="0"/>
          </a:p>
        </p:txBody>
      </p:sp>
      <p:sp>
        <p:nvSpPr>
          <p:cNvPr id="22" name="textruta 21"/>
          <p:cNvSpPr txBox="1"/>
          <p:nvPr/>
        </p:nvSpPr>
        <p:spPr>
          <a:xfrm>
            <a:off x="6516216" y="4581128"/>
            <a:ext cx="2160240" cy="584775"/>
          </a:xfrm>
          <a:prstGeom prst="rect">
            <a:avLst/>
          </a:prstGeom>
          <a:noFill/>
        </p:spPr>
        <p:txBody>
          <a:bodyPr wrap="square" rtlCol="0">
            <a:spAutoFit/>
          </a:bodyPr>
          <a:lstStyle/>
          <a:p>
            <a:r>
              <a:rPr lang="sv-SE" sz="1600" dirty="0" smtClean="0"/>
              <a:t>Public </a:t>
            </a:r>
            <a:r>
              <a:rPr lang="en-GB" sz="1600" dirty="0" smtClean="0"/>
              <a:t>consumption</a:t>
            </a:r>
          </a:p>
          <a:p>
            <a:r>
              <a:rPr lang="sv-SE" sz="1600" dirty="0" smtClean="0"/>
              <a:t>12% (-87%)</a:t>
            </a:r>
            <a:endParaRPr lang="sv-SE" sz="1600" dirty="0"/>
          </a:p>
        </p:txBody>
      </p:sp>
      <p:sp>
        <p:nvSpPr>
          <p:cNvPr id="23" name="Rektangel 22"/>
          <p:cNvSpPr/>
          <p:nvPr/>
        </p:nvSpPr>
        <p:spPr>
          <a:xfrm>
            <a:off x="179512" y="188640"/>
            <a:ext cx="4806583" cy="1077218"/>
          </a:xfrm>
          <a:prstGeom prst="rect">
            <a:avLst/>
          </a:prstGeom>
        </p:spPr>
        <p:txBody>
          <a:bodyPr wrap="square">
            <a:spAutoFit/>
          </a:bodyPr>
          <a:lstStyle/>
          <a:p>
            <a:r>
              <a:rPr lang="en-GB" sz="3200" b="1" dirty="0" smtClean="0">
                <a:solidFill>
                  <a:srgbClr val="00B0F0"/>
                </a:solidFill>
                <a:latin typeface="Arial Narrow" pitchFamily="34" charset="0"/>
              </a:rPr>
              <a:t>Greenhouse gas emissions per capita </a:t>
            </a:r>
            <a:endParaRPr lang="sv-SE" sz="3200" dirty="0"/>
          </a:p>
        </p:txBody>
      </p:sp>
      <p:pic>
        <p:nvPicPr>
          <p:cNvPr id="24" name="Picture 15" descr="C:\Users\isb12127\AppData\Local\Temp\Temp1_Logo Final.zip\Step-Up.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880776"/>
            <a:ext cx="1511425" cy="977224"/>
          </a:xfrm>
          <a:prstGeom prst="rect">
            <a:avLst/>
          </a:prstGeom>
          <a:noFill/>
          <a:ln>
            <a:noFill/>
          </a:ln>
        </p:spPr>
      </p:pic>
      <p:pic>
        <p:nvPicPr>
          <p:cNvPr id="25" name="Bildobjekt 24" descr="gbg_int_li_v2.gif"/>
          <p:cNvPicPr>
            <a:picLocks noChangeAspect="1"/>
          </p:cNvPicPr>
          <p:nvPr/>
        </p:nvPicPr>
        <p:blipFill>
          <a:blip r:embed="rId6" cstate="print"/>
          <a:stretch>
            <a:fillRect/>
          </a:stretch>
        </p:blipFill>
        <p:spPr>
          <a:xfrm>
            <a:off x="1403648" y="6165304"/>
            <a:ext cx="1476375" cy="542925"/>
          </a:xfrm>
          <a:prstGeom prst="rect">
            <a:avLst/>
          </a:prstGeom>
        </p:spPr>
      </p:pic>
      <p:pic>
        <p:nvPicPr>
          <p:cNvPr id="26" name="Picture 8"/>
          <p:cNvPicPr/>
          <p:nvPr/>
        </p:nvPicPr>
        <p:blipFill>
          <a:blip r:embed="rId7" cstate="print"/>
          <a:srcRect/>
          <a:stretch>
            <a:fillRect/>
          </a:stretch>
        </p:blipFill>
        <p:spPr bwMode="auto">
          <a:xfrm>
            <a:off x="6732240" y="5984912"/>
            <a:ext cx="2411760" cy="873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sz="3200" b="1" dirty="0" smtClean="0">
                <a:solidFill>
                  <a:srgbClr val="00B0F0"/>
                </a:solidFill>
                <a:latin typeface="Arial Narrow" pitchFamily="34" charset="0"/>
              </a:rPr>
              <a:t>Enhanced</a:t>
            </a:r>
            <a:r>
              <a:rPr lang="en-GB" dirty="0" smtClean="0"/>
              <a:t> </a:t>
            </a:r>
            <a:r>
              <a:rPr lang="en-GB" sz="3200" b="1" dirty="0" smtClean="0">
                <a:solidFill>
                  <a:srgbClr val="00B0F0"/>
                </a:solidFill>
                <a:latin typeface="Arial Narrow" pitchFamily="34" charset="0"/>
              </a:rPr>
              <a:t>S</a:t>
            </a:r>
            <a:r>
              <a:rPr lang="sv-SE" sz="3200" b="1" dirty="0" smtClean="0">
                <a:solidFill>
                  <a:srgbClr val="00B0F0"/>
                </a:solidFill>
                <a:latin typeface="Arial Narrow" pitchFamily="34" charset="0"/>
              </a:rPr>
              <a:t>EAP</a:t>
            </a:r>
          </a:p>
        </p:txBody>
      </p:sp>
      <p:sp>
        <p:nvSpPr>
          <p:cNvPr id="3" name="Platshållare för innehåll 2"/>
          <p:cNvSpPr>
            <a:spLocks noGrp="1"/>
          </p:cNvSpPr>
          <p:nvPr>
            <p:ph idx="1"/>
          </p:nvPr>
        </p:nvSpPr>
        <p:spPr>
          <a:xfrm>
            <a:off x="971600" y="1628800"/>
            <a:ext cx="6059016" cy="3268960"/>
          </a:xfrm>
        </p:spPr>
        <p:txBody>
          <a:bodyPr>
            <a:normAutofit/>
          </a:bodyPr>
          <a:lstStyle/>
          <a:p>
            <a:r>
              <a:rPr lang="en-GB" sz="2000" dirty="0" smtClean="0"/>
              <a:t>More robust</a:t>
            </a:r>
          </a:p>
          <a:p>
            <a:r>
              <a:rPr lang="en-GB" sz="2000" dirty="0" smtClean="0"/>
              <a:t>More flexible to local and global changes</a:t>
            </a:r>
          </a:p>
          <a:p>
            <a:r>
              <a:rPr lang="en-GB" sz="2000" dirty="0" smtClean="0"/>
              <a:t>Possible for more stakeholders to involve in future actions</a:t>
            </a:r>
          </a:p>
          <a:p>
            <a:r>
              <a:rPr lang="en-GB" sz="2000" dirty="0" smtClean="0"/>
              <a:t>Strategies have been chosen through stakeholder involvement</a:t>
            </a:r>
          </a:p>
          <a:p>
            <a:r>
              <a:rPr lang="en-GB" sz="2000" dirty="0" smtClean="0"/>
              <a:t>Strategies are combined through our challenges and objectives</a:t>
            </a:r>
          </a:p>
          <a:p>
            <a:endParaRPr lang="en-GB" sz="2000" dirty="0" smtClean="0"/>
          </a:p>
          <a:p>
            <a:endParaRPr lang="sv-SE" sz="2000" dirty="0" smtClean="0"/>
          </a:p>
          <a:p>
            <a:endParaRPr lang="sv-SE" sz="2000" dirty="0" smtClean="0"/>
          </a:p>
          <a:p>
            <a:endParaRPr lang="sv-SE" sz="2000" dirty="0"/>
          </a:p>
        </p:txBody>
      </p:sp>
      <p:pic>
        <p:nvPicPr>
          <p:cNvPr id="4" name="Picture 2" descr="I:\Avd Trafik\Klimatstrategiskt program\Layout\diamanten.png"/>
          <p:cNvPicPr>
            <a:picLocks noChangeAspect="1" noChangeArrowheads="1"/>
          </p:cNvPicPr>
          <p:nvPr/>
        </p:nvPicPr>
        <p:blipFill>
          <a:blip r:embed="rId3" cstate="print"/>
          <a:srcRect/>
          <a:stretch>
            <a:fillRect/>
          </a:stretch>
        </p:blipFill>
        <p:spPr bwMode="auto">
          <a:xfrm>
            <a:off x="3563888" y="1225761"/>
            <a:ext cx="5772435" cy="5632239"/>
          </a:xfrm>
          <a:prstGeom prst="rect">
            <a:avLst/>
          </a:prstGeom>
          <a:noFill/>
        </p:spPr>
      </p:pic>
      <p:pic>
        <p:nvPicPr>
          <p:cNvPr id="5" name="Picture 8"/>
          <p:cNvPicPr/>
          <p:nvPr/>
        </p:nvPicPr>
        <p:blipFill>
          <a:blip r:embed="rId4" cstate="print"/>
          <a:srcRect/>
          <a:stretch>
            <a:fillRect/>
          </a:stretch>
        </p:blipFill>
        <p:spPr bwMode="auto">
          <a:xfrm>
            <a:off x="6732240" y="5949280"/>
            <a:ext cx="2411760" cy="873088"/>
          </a:xfrm>
          <a:prstGeom prst="rect">
            <a:avLst/>
          </a:prstGeom>
          <a:noFill/>
          <a:ln w="9525">
            <a:noFill/>
            <a:miter lim="800000"/>
            <a:headEnd/>
            <a:tailEnd/>
          </a:ln>
        </p:spPr>
      </p:pic>
      <p:pic>
        <p:nvPicPr>
          <p:cNvPr id="6" name="Picture 15" descr="C:\Users\isb12127\AppData\Local\Temp\Temp1_Logo Final.zip\Step-Up.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880776"/>
            <a:ext cx="1511425" cy="977224"/>
          </a:xfrm>
          <a:prstGeom prst="rect">
            <a:avLst/>
          </a:prstGeom>
          <a:noFill/>
          <a:ln>
            <a:noFill/>
          </a:ln>
        </p:spPr>
      </p:pic>
      <p:pic>
        <p:nvPicPr>
          <p:cNvPr id="7" name="Bildobjekt 6" descr="gbg_int_li_v2.gif"/>
          <p:cNvPicPr>
            <a:picLocks noChangeAspect="1"/>
          </p:cNvPicPr>
          <p:nvPr/>
        </p:nvPicPr>
        <p:blipFill>
          <a:blip r:embed="rId6" cstate="print"/>
          <a:stretch>
            <a:fillRect/>
          </a:stretch>
        </p:blipFill>
        <p:spPr>
          <a:xfrm>
            <a:off x="1403648" y="6165304"/>
            <a:ext cx="1476375" cy="54292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b="1" dirty="0" smtClean="0">
                <a:solidFill>
                  <a:srgbClr val="00B0F0"/>
                </a:solidFill>
                <a:latin typeface="Arial Narrow" pitchFamily="34" charset="0"/>
              </a:rPr>
              <a:t>Step Up and the </a:t>
            </a:r>
            <a:r>
              <a:rPr lang="en-US" sz="3600" b="1" dirty="0" smtClean="0">
                <a:solidFill>
                  <a:srgbClr val="00B0F0"/>
                </a:solidFill>
                <a:latin typeface="Arial Narrow" pitchFamily="34" charset="0"/>
              </a:rPr>
              <a:t>Climate </a:t>
            </a:r>
            <a:r>
              <a:rPr lang="en-US" sz="3600" b="1" dirty="0" err="1" smtClean="0">
                <a:solidFill>
                  <a:srgbClr val="00B0F0"/>
                </a:solidFill>
                <a:latin typeface="Arial Narrow" pitchFamily="34" charset="0"/>
              </a:rPr>
              <a:t>Programme</a:t>
            </a:r>
            <a:endParaRPr lang="en-US" sz="3600" b="1" dirty="0">
              <a:solidFill>
                <a:srgbClr val="00B0F0"/>
              </a:solidFill>
              <a:latin typeface="Arial Narrow" pitchFamily="34" charset="0"/>
            </a:endParaRPr>
          </a:p>
        </p:txBody>
      </p:sp>
      <p:sp>
        <p:nvSpPr>
          <p:cNvPr id="3" name="Platshållare för innehåll 2"/>
          <p:cNvSpPr>
            <a:spLocks noGrp="1"/>
          </p:cNvSpPr>
          <p:nvPr>
            <p:ph idx="1"/>
          </p:nvPr>
        </p:nvSpPr>
        <p:spPr>
          <a:xfrm>
            <a:off x="1043608" y="1772817"/>
            <a:ext cx="6347048" cy="3168352"/>
          </a:xfrm>
        </p:spPr>
        <p:txBody>
          <a:bodyPr>
            <a:normAutofit/>
          </a:bodyPr>
          <a:lstStyle/>
          <a:p>
            <a:r>
              <a:rPr lang="en-US" sz="2000" dirty="0" smtClean="0"/>
              <a:t>More resources to stakeholder involvement and development</a:t>
            </a:r>
          </a:p>
          <a:p>
            <a:r>
              <a:rPr lang="en-US" sz="2000" dirty="0" smtClean="0"/>
              <a:t>Updated energy balance</a:t>
            </a:r>
          </a:p>
          <a:p>
            <a:r>
              <a:rPr lang="en-US" sz="2000" dirty="0" smtClean="0"/>
              <a:t>More defined objectives</a:t>
            </a:r>
          </a:p>
          <a:p>
            <a:r>
              <a:rPr lang="en-GB" sz="2000" dirty="0" smtClean="0"/>
              <a:t>Prioritising</a:t>
            </a:r>
            <a:r>
              <a:rPr lang="en-US" sz="2000" dirty="0" smtClean="0"/>
              <a:t> of actions</a:t>
            </a:r>
          </a:p>
          <a:p>
            <a:r>
              <a:rPr lang="en-US" sz="2000" dirty="0" smtClean="0"/>
              <a:t>Helpful to implementation phase</a:t>
            </a:r>
          </a:p>
          <a:p>
            <a:endParaRPr lang="en-US" sz="2000" dirty="0" smtClean="0"/>
          </a:p>
          <a:p>
            <a:endParaRPr lang="sv-SE" dirty="0" smtClean="0"/>
          </a:p>
          <a:p>
            <a:endParaRPr lang="sv-SE" dirty="0" smtClean="0"/>
          </a:p>
          <a:p>
            <a:endParaRPr lang="sv-SE" dirty="0"/>
          </a:p>
        </p:txBody>
      </p:sp>
      <p:pic>
        <p:nvPicPr>
          <p:cNvPr id="4" name="Picture 2" descr="I:\Avd Trafik\Klimatstrategiskt program\Layout\diamanten.png"/>
          <p:cNvPicPr>
            <a:picLocks noChangeAspect="1" noChangeArrowheads="1"/>
          </p:cNvPicPr>
          <p:nvPr/>
        </p:nvPicPr>
        <p:blipFill>
          <a:blip r:embed="rId3" cstate="print"/>
          <a:srcRect/>
          <a:stretch>
            <a:fillRect/>
          </a:stretch>
        </p:blipFill>
        <p:spPr bwMode="auto">
          <a:xfrm>
            <a:off x="3563888" y="1225761"/>
            <a:ext cx="5772435" cy="5632239"/>
          </a:xfrm>
          <a:prstGeom prst="rect">
            <a:avLst/>
          </a:prstGeom>
          <a:noFill/>
        </p:spPr>
      </p:pic>
      <p:pic>
        <p:nvPicPr>
          <p:cNvPr id="5" name="Picture 8"/>
          <p:cNvPicPr/>
          <p:nvPr/>
        </p:nvPicPr>
        <p:blipFill>
          <a:blip r:embed="rId4" cstate="print"/>
          <a:srcRect/>
          <a:stretch>
            <a:fillRect/>
          </a:stretch>
        </p:blipFill>
        <p:spPr bwMode="auto">
          <a:xfrm>
            <a:off x="6732240" y="5984912"/>
            <a:ext cx="2411760" cy="873088"/>
          </a:xfrm>
          <a:prstGeom prst="rect">
            <a:avLst/>
          </a:prstGeom>
          <a:noFill/>
          <a:ln w="9525">
            <a:noFill/>
            <a:miter lim="800000"/>
            <a:headEnd/>
            <a:tailEnd/>
          </a:ln>
        </p:spPr>
      </p:pic>
      <p:pic>
        <p:nvPicPr>
          <p:cNvPr id="6" name="Picture 15" descr="C:\Users\isb12127\AppData\Local\Temp\Temp1_Logo Final.zip\Step-Up.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880776"/>
            <a:ext cx="1511425" cy="977224"/>
          </a:xfrm>
          <a:prstGeom prst="rect">
            <a:avLst/>
          </a:prstGeom>
          <a:noFill/>
          <a:ln>
            <a:noFill/>
          </a:ln>
        </p:spPr>
      </p:pic>
      <p:pic>
        <p:nvPicPr>
          <p:cNvPr id="7" name="Bildobjekt 6" descr="gbg_int_li_v2.gif"/>
          <p:cNvPicPr>
            <a:picLocks noChangeAspect="1"/>
          </p:cNvPicPr>
          <p:nvPr/>
        </p:nvPicPr>
        <p:blipFill>
          <a:blip r:embed="rId6" cstate="print"/>
          <a:stretch>
            <a:fillRect/>
          </a:stretch>
        </p:blipFill>
        <p:spPr>
          <a:xfrm>
            <a:off x="1403648" y="6165304"/>
            <a:ext cx="1476375" cy="54292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en-US" sz="3600" b="1" dirty="0" smtClean="0">
                <a:solidFill>
                  <a:srgbClr val="00B0F0"/>
                </a:solidFill>
                <a:latin typeface="Arial Narrow" pitchFamily="34" charset="0"/>
              </a:rPr>
              <a:t>Learning</a:t>
            </a:r>
            <a:r>
              <a:rPr lang="sv-SE" sz="3600" b="1" dirty="0" smtClean="0">
                <a:solidFill>
                  <a:srgbClr val="00B0F0"/>
                </a:solidFill>
                <a:latin typeface="Arial Narrow" pitchFamily="34" charset="0"/>
              </a:rPr>
              <a:t> points</a:t>
            </a:r>
            <a:endParaRPr lang="sv-SE" sz="3600" b="1" dirty="0">
              <a:solidFill>
                <a:srgbClr val="00B0F0"/>
              </a:solidFill>
              <a:latin typeface="Arial Narrow" pitchFamily="34" charset="0"/>
            </a:endParaRPr>
          </a:p>
        </p:txBody>
      </p:sp>
      <p:sp>
        <p:nvSpPr>
          <p:cNvPr id="3" name="Platshållare för innehåll 2"/>
          <p:cNvSpPr>
            <a:spLocks noGrp="1"/>
          </p:cNvSpPr>
          <p:nvPr>
            <p:ph idx="1"/>
          </p:nvPr>
        </p:nvSpPr>
        <p:spPr/>
        <p:txBody>
          <a:bodyPr>
            <a:normAutofit/>
          </a:bodyPr>
          <a:lstStyle/>
          <a:p>
            <a:endParaRPr lang="sv-SE" dirty="0" smtClean="0"/>
          </a:p>
          <a:p>
            <a:endParaRPr lang="sv-SE" dirty="0" smtClean="0"/>
          </a:p>
          <a:p>
            <a:endParaRPr lang="sv-SE" dirty="0"/>
          </a:p>
        </p:txBody>
      </p:sp>
      <p:pic>
        <p:nvPicPr>
          <p:cNvPr id="4" name="Picture 2" descr="I:\Avd Trafik\Klimatstrategiskt program\Layout\diamanten.png"/>
          <p:cNvPicPr>
            <a:picLocks noChangeAspect="1" noChangeArrowheads="1"/>
          </p:cNvPicPr>
          <p:nvPr/>
        </p:nvPicPr>
        <p:blipFill>
          <a:blip r:embed="rId3" cstate="print"/>
          <a:srcRect/>
          <a:stretch>
            <a:fillRect/>
          </a:stretch>
        </p:blipFill>
        <p:spPr bwMode="auto">
          <a:xfrm>
            <a:off x="3563888" y="1225761"/>
            <a:ext cx="5772435" cy="5632239"/>
          </a:xfrm>
          <a:prstGeom prst="rect">
            <a:avLst/>
          </a:prstGeom>
          <a:noFill/>
        </p:spPr>
      </p:pic>
      <p:pic>
        <p:nvPicPr>
          <p:cNvPr id="5" name="Picture 8"/>
          <p:cNvPicPr/>
          <p:nvPr/>
        </p:nvPicPr>
        <p:blipFill>
          <a:blip r:embed="rId4" cstate="print"/>
          <a:srcRect/>
          <a:stretch>
            <a:fillRect/>
          </a:stretch>
        </p:blipFill>
        <p:spPr bwMode="auto">
          <a:xfrm>
            <a:off x="6732240" y="5984912"/>
            <a:ext cx="2411760" cy="873088"/>
          </a:xfrm>
          <a:prstGeom prst="rect">
            <a:avLst/>
          </a:prstGeom>
          <a:noFill/>
          <a:ln w="9525">
            <a:noFill/>
            <a:miter lim="800000"/>
            <a:headEnd/>
            <a:tailEnd/>
          </a:ln>
        </p:spPr>
      </p:pic>
      <p:pic>
        <p:nvPicPr>
          <p:cNvPr id="6" name="Picture 15" descr="C:\Users\isb12127\AppData\Local\Temp\Temp1_Logo Final.zip\Step-Up.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880776"/>
            <a:ext cx="1511425" cy="977224"/>
          </a:xfrm>
          <a:prstGeom prst="rect">
            <a:avLst/>
          </a:prstGeom>
          <a:noFill/>
          <a:ln>
            <a:noFill/>
          </a:ln>
        </p:spPr>
      </p:pic>
      <p:pic>
        <p:nvPicPr>
          <p:cNvPr id="7" name="Bildobjekt 6" descr="gbg_int_li_v2.gif"/>
          <p:cNvPicPr>
            <a:picLocks noChangeAspect="1"/>
          </p:cNvPicPr>
          <p:nvPr/>
        </p:nvPicPr>
        <p:blipFill>
          <a:blip r:embed="rId6" cstate="print"/>
          <a:stretch>
            <a:fillRect/>
          </a:stretch>
        </p:blipFill>
        <p:spPr>
          <a:xfrm>
            <a:off x="1403648" y="6165304"/>
            <a:ext cx="1476375" cy="542925"/>
          </a:xfrm>
          <a:prstGeom prst="rect">
            <a:avLst/>
          </a:prstGeom>
        </p:spPr>
      </p:pic>
      <p:sp>
        <p:nvSpPr>
          <p:cNvPr id="8" name="Rektangel 7"/>
          <p:cNvSpPr/>
          <p:nvPr/>
        </p:nvSpPr>
        <p:spPr>
          <a:xfrm>
            <a:off x="827584" y="1556793"/>
            <a:ext cx="6336704" cy="4647426"/>
          </a:xfrm>
          <a:prstGeom prst="rect">
            <a:avLst/>
          </a:prstGeom>
        </p:spPr>
        <p:txBody>
          <a:bodyPr wrap="square">
            <a:spAutoFit/>
          </a:bodyPr>
          <a:lstStyle/>
          <a:p>
            <a:pPr marL="342900" indent="-342900">
              <a:spcBef>
                <a:spcPct val="20000"/>
              </a:spcBef>
              <a:buFont typeface="Arial" pitchFamily="34" charset="0"/>
              <a:buChar char="•"/>
            </a:pPr>
            <a:r>
              <a:rPr lang="en-GB" sz="2000" dirty="0" smtClean="0"/>
              <a:t>SEAP template isn’t as flexible as one could want</a:t>
            </a:r>
          </a:p>
          <a:p>
            <a:pPr marL="342900" indent="-342900">
              <a:spcBef>
                <a:spcPct val="20000"/>
              </a:spcBef>
              <a:buFont typeface="Arial" pitchFamily="34" charset="0"/>
              <a:buChar char="•"/>
            </a:pPr>
            <a:r>
              <a:rPr lang="en-GB" sz="2000" dirty="0" smtClean="0"/>
              <a:t>Valuable to involve many stakeholders – takes time though</a:t>
            </a:r>
          </a:p>
          <a:p>
            <a:pPr marL="342900" indent="-342900">
              <a:spcBef>
                <a:spcPct val="20000"/>
              </a:spcBef>
              <a:buFont typeface="Arial" pitchFamily="34" charset="0"/>
              <a:buChar char="•"/>
            </a:pPr>
            <a:r>
              <a:rPr lang="en-GB" sz="2000" dirty="0" smtClean="0"/>
              <a:t>Can be a challenge to commit right people</a:t>
            </a:r>
          </a:p>
          <a:p>
            <a:pPr marL="342900" indent="-342900">
              <a:spcBef>
                <a:spcPct val="20000"/>
              </a:spcBef>
              <a:buFont typeface="Arial" pitchFamily="34" charset="0"/>
              <a:buChar char="•"/>
            </a:pPr>
            <a:r>
              <a:rPr lang="en-GB" sz="2000" dirty="0" smtClean="0"/>
              <a:t>Challenge to find right level for objectives and strategies</a:t>
            </a:r>
          </a:p>
          <a:p>
            <a:pPr marL="342900" indent="-342900">
              <a:spcBef>
                <a:spcPct val="20000"/>
              </a:spcBef>
              <a:buFont typeface="Arial" pitchFamily="34" charset="0"/>
              <a:buChar char="•"/>
            </a:pPr>
            <a:r>
              <a:rPr lang="en-GB" sz="2000" dirty="0" smtClean="0"/>
              <a:t>Important with well prepared project management</a:t>
            </a:r>
          </a:p>
          <a:p>
            <a:pPr marL="342900" indent="-342900">
              <a:spcBef>
                <a:spcPct val="20000"/>
              </a:spcBef>
              <a:buFont typeface="Arial" pitchFamily="34" charset="0"/>
              <a:buChar char="•"/>
            </a:pPr>
            <a:r>
              <a:rPr lang="en-GB" sz="2000" dirty="0" smtClean="0"/>
              <a:t>Anchoring among stakeholders both during development and implementation</a:t>
            </a:r>
          </a:p>
          <a:p>
            <a:pPr marL="342900" indent="-342900">
              <a:spcBef>
                <a:spcPct val="20000"/>
              </a:spcBef>
              <a:buFont typeface="Arial" pitchFamily="34" charset="0"/>
              <a:buChar char="•"/>
            </a:pPr>
            <a:r>
              <a:rPr lang="en-GB" sz="2000" dirty="0" smtClean="0"/>
              <a:t>Well aware politicians</a:t>
            </a:r>
          </a:p>
          <a:p>
            <a:pPr marL="342900" indent="-342900">
              <a:spcBef>
                <a:spcPct val="20000"/>
              </a:spcBef>
              <a:buFont typeface="Arial" pitchFamily="34" charset="0"/>
              <a:buChar char="•"/>
            </a:pPr>
            <a:r>
              <a:rPr lang="en-GB" sz="2000" dirty="0" smtClean="0"/>
              <a:t>How to fit in Climate Programme to requirements of a SEAP</a:t>
            </a:r>
          </a:p>
          <a:p>
            <a:pPr marL="342900" indent="-342900">
              <a:spcBef>
                <a:spcPct val="20000"/>
              </a:spcBef>
              <a:buFont typeface="Arial" pitchFamily="34" charset="0"/>
              <a:buChar char="•"/>
            </a:pPr>
            <a:r>
              <a:rPr lang="en-GB" sz="2000" dirty="0" smtClean="0"/>
              <a:t>Nicely packaged</a:t>
            </a:r>
          </a:p>
          <a:p>
            <a:pPr marL="342900" indent="-342900">
              <a:spcBef>
                <a:spcPct val="20000"/>
              </a:spcBef>
            </a:pPr>
            <a:endParaRPr lang="en-GB" sz="20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855DD795E15FD4A928B1CAAFBC4F614" ma:contentTypeVersion="2" ma:contentTypeDescription="Create a new document." ma:contentTypeScope="" ma:versionID="5859e0dfe0b0294444f77ebb05afc194">
  <xsd:schema xmlns:xsd="http://www.w3.org/2001/XMLSchema" xmlns:xs="http://www.w3.org/2001/XMLSchema" xmlns:p="http://schemas.microsoft.com/office/2006/metadata/properties" targetNamespace="http://schemas.microsoft.com/office/2006/metadata/properties" ma:root="true" ma:fieldsID="6c96ba11fc0b0f11135d6dc28d8a2ff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8B1CA49-211E-4BBB-A1BE-3CE46BAC1EC1}">
  <ds:schemaRefs>
    <ds:schemaRef ds:uri="http://schemas.microsoft.com/sharepoint/v3/contenttype/forms"/>
  </ds:schemaRefs>
</ds:datastoreItem>
</file>

<file path=customXml/itemProps2.xml><?xml version="1.0" encoding="utf-8"?>
<ds:datastoreItem xmlns:ds="http://schemas.openxmlformats.org/officeDocument/2006/customXml" ds:itemID="{5103FC4A-EDA4-4B37-B3C7-8A7F024884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B38E6FD9-B6EB-4588-AAC5-124F64EE801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311</TotalTime>
  <Words>1205</Words>
  <Application>Microsoft Office PowerPoint</Application>
  <PresentationFormat>On-screen Show (4:3)</PresentationFormat>
  <Paragraphs>134</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Office-tema</vt:lpstr>
      <vt:lpstr>Climate Programme/SEAP</vt:lpstr>
      <vt:lpstr>Climate Programme for Gothenburg</vt:lpstr>
      <vt:lpstr>PowerPoint Presentation</vt:lpstr>
      <vt:lpstr>PowerPoint Presentation</vt:lpstr>
      <vt:lpstr>From vision to action</vt:lpstr>
      <vt:lpstr>PowerPoint Presentation</vt:lpstr>
      <vt:lpstr>Enhanced SEAP</vt:lpstr>
      <vt:lpstr>Step Up and the Climate Programme</vt:lpstr>
      <vt:lpstr>Learning points</vt:lpstr>
    </vt:vector>
  </TitlesOfParts>
  <Company>Göteborgs stad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Moa Lindvert</dc:creator>
  <cp:lastModifiedBy>Gallagher, Ashleigh (LES)</cp:lastModifiedBy>
  <cp:revision>44</cp:revision>
  <dcterms:created xsi:type="dcterms:W3CDTF">2014-11-10T12:05:58Z</dcterms:created>
  <dcterms:modified xsi:type="dcterms:W3CDTF">2015-06-04T12:49:40Z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0x0101001855DD795E15FD4A928B1CAAFBC4F614</vt:lpwstr>
  </property>
</Properties>
</file>