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9" r:id="rId2"/>
    <p:sldId id="387" r:id="rId3"/>
    <p:sldId id="382" r:id="rId4"/>
    <p:sldId id="383" r:id="rId5"/>
    <p:sldId id="388" r:id="rId6"/>
    <p:sldId id="385" r:id="rId7"/>
    <p:sldId id="304" r:id="rId8"/>
    <p:sldId id="29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432" autoAdjust="0"/>
    <p:restoredTop sz="90533" autoAdjust="0"/>
  </p:normalViewPr>
  <p:slideViewPr>
    <p:cSldViewPr snapToGrid="0" snapToObjects="1">
      <p:cViewPr>
        <p:scale>
          <a:sx n="100" d="100"/>
          <a:sy n="100" d="100"/>
        </p:scale>
        <p:origin x="26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864" y="16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3E69F-A510-4899-BA78-3ADE53A5E53B}" type="datetimeFigureOut">
              <a:rPr lang="en-GB"/>
              <a:pPr>
                <a:defRPr/>
              </a:pPr>
              <a:t>04/06/2015</a:t>
            </a:fld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9FB9C4-B94B-430F-B24E-E66127D1F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63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721B3CD7-9C28-4073-9476-A15ABB6A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1C078-3BF9-4AFE-B28B-48D4F43D5C76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03290-4223-4358-A662-BB5AE71B1AA2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12B6F6-2964-493C-A61A-A3BD4FBE2A0B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A3432-0A52-4182-88CF-848AA894AF88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67EFB-D485-4669-9AD6-4903BB31E8C3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20144-C4EF-42FB-948C-B1DEB0354CB5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5" tIns="45787" rIns="91575" bIns="45787" anchor="b"/>
          <a:lstStyle/>
          <a:p>
            <a:pPr algn="r" defTabSz="919163"/>
            <a:fld id="{D72173A1-B5A3-4545-B2F2-E9E8F8A0AAEC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defTabSz="919163"/>
              <a:t>7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75" tIns="45787" rIns="91575" bIns="45787"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B39D2E-B668-4627-BCA6-75FDA2CC3451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/>
              <a:t>8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3F4E-B93F-475E-BCA5-C456DC348EC6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B451-302B-4867-AD2C-F35A73B2D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7463-17D0-43E7-A87B-9EC7E58BD149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2043-6936-4A9A-BEDB-F2C20D52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49B7-12B5-4EF7-825F-4F4BC2CD949F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666C-3FEE-4507-BE37-19E7E374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1475-753B-4F51-ABB8-FADC62847838}" type="datetimeFigureOut">
              <a:rPr lang="en-GB"/>
              <a:pPr>
                <a:defRPr/>
              </a:pPr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8A64-418E-4525-9101-8A558971C0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CD0-1DD2-4972-8886-77DC6D5CFB87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2D4F-2E42-4EAC-B77C-A0C8229C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C37E-2596-4051-81E9-B2864E9B2613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064F-81F9-4062-A08F-957627858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C258-EE2B-4426-BA95-F6D84C0359B8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1319-448F-40AF-AEF0-85E00454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A649-B208-4A92-A951-EED1851FC108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40D1-D481-4178-8497-44DEB316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88BA-9C35-46CC-82E6-949FAC5B999B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95C0-671E-4DC1-90C7-B9EB640A0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7399-7A1E-4D5B-B5F5-68A33A44FBB4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C916-623F-4A51-855D-62E48403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04F3-3DAD-4695-BC17-21461DB8F1D8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C3A7-F683-4304-96DD-DAA0BDE1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8E87-84C9-45BF-BD2F-A5ABFCFE55D8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74D9-7F12-4370-B1EB-DC76A436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A0C0B4-2F92-4B05-87C5-D9E39E00427E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727A2-26FF-458D-91D2-F653CE29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stepupsmartcities.e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epupsmartcities.eu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stepupsmartcities.eu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Glasgow Integrated</a:t>
            </a:r>
            <a:br>
              <a:rPr lang="en-GB" sz="28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Energy Planning</a:t>
            </a: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CEF4452A-5C7E-44BF-A203-E53A60C867F2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6389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3" name="Slide Number Placeholder 3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0666F1B-A6CA-440F-AF8F-781B0057823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394" name="Content Placeholder 2"/>
          <p:cNvSpPr>
            <a:spLocks noGrp="1"/>
          </p:cNvSpPr>
          <p:nvPr>
            <p:ph idx="1"/>
          </p:nvPr>
        </p:nvSpPr>
        <p:spPr>
          <a:xfrm>
            <a:off x="606425" y="1471613"/>
            <a:ext cx="7392988" cy="5222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b="1" smtClean="0"/>
              <a:t>Distribution Network Operator (DNO)</a:t>
            </a:r>
            <a:endParaRPr lang="en-GB" smtClean="0"/>
          </a:p>
          <a:p>
            <a:r>
              <a:rPr lang="en-GB" smtClean="0"/>
              <a:t>Scottish Power Energy Networks (SPEN) distributes electricity from the high voltage transmission grid to consumers</a:t>
            </a:r>
          </a:p>
          <a:p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endParaRPr lang="en-GB" b="1" smtClean="0"/>
          </a:p>
          <a:p>
            <a:pPr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endParaRPr lang="en-GB" b="1" smtClean="0"/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6"/>
          <a:srcRect t="12730"/>
          <a:stretch>
            <a:fillRect/>
          </a:stretch>
        </p:blipFill>
        <p:spPr bwMode="auto">
          <a:xfrm>
            <a:off x="327025" y="3540125"/>
            <a:ext cx="8501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Glasgow Integrated</a:t>
            </a:r>
            <a:br>
              <a:rPr lang="en-GB" sz="28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Energy Planning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3EFDDA28-C200-4215-B311-0BD637C485DC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8437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1" name="Slide Number Placeholder 3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2C21F61-40E1-4C14-AE07-876A3B2B544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42" name="Content Placeholder 15"/>
          <p:cNvSpPr>
            <a:spLocks noGrp="1"/>
          </p:cNvSpPr>
          <p:nvPr>
            <p:ph sz="half" idx="1"/>
          </p:nvPr>
        </p:nvSpPr>
        <p:spPr>
          <a:xfrm>
            <a:off x="468313" y="1331913"/>
            <a:ext cx="7932737" cy="5024437"/>
          </a:xfrm>
        </p:spPr>
        <p:txBody>
          <a:bodyPr/>
          <a:lstStyle/>
          <a:p>
            <a:r>
              <a:rPr lang="en-GB" sz="2400" smtClean="0"/>
              <a:t>IEP development combines electricity distribution network data with Local Authority data, including</a:t>
            </a:r>
          </a:p>
          <a:p>
            <a:pPr lvl="1">
              <a:spcBef>
                <a:spcPts val="600"/>
              </a:spcBef>
            </a:pPr>
            <a:r>
              <a:rPr lang="en-GB" sz="2000" smtClean="0"/>
              <a:t>Local Development Plans</a:t>
            </a:r>
          </a:p>
          <a:p>
            <a:pPr lvl="1">
              <a:spcBef>
                <a:spcPts val="600"/>
              </a:spcBef>
            </a:pPr>
            <a:r>
              <a:rPr lang="en-GB" sz="2000" smtClean="0"/>
              <a:t>Housing Land Audits</a:t>
            </a:r>
          </a:p>
          <a:p>
            <a:pPr lvl="1">
              <a:spcBef>
                <a:spcPts val="600"/>
              </a:spcBef>
            </a:pPr>
            <a:r>
              <a:rPr lang="en-GB" sz="2000" smtClean="0"/>
              <a:t>Commercial, Industrial and Retail Development Summaries</a:t>
            </a:r>
          </a:p>
          <a:p>
            <a:pPr lvl="1">
              <a:spcBef>
                <a:spcPts val="600"/>
              </a:spcBef>
            </a:pPr>
            <a:r>
              <a:rPr lang="en-GB" sz="2000" smtClean="0"/>
              <a:t>Vacant and Derelict Land Surveys</a:t>
            </a:r>
            <a:r>
              <a:rPr lang="en-GB" smtClean="0"/>
              <a:t> </a:t>
            </a:r>
          </a:p>
          <a:p>
            <a:r>
              <a:rPr lang="en-GB" sz="2400" smtClean="0"/>
              <a:t>Allows the DNO to develop energy demand forecasts based on planned developments rather than past demand trends</a:t>
            </a:r>
          </a:p>
          <a:p>
            <a:r>
              <a:rPr lang="en-US" sz="2400" smtClean="0"/>
              <a:t>Provides the Local Authority with insight into constraints and opportunities impacting local development</a:t>
            </a: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Glasgow Integrated</a:t>
            </a:r>
            <a:br>
              <a:rPr lang="en-GB" sz="28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Energy Planning</a:t>
            </a: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51999238-F60A-416B-98E8-0FBC4CED8EE4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0485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" name="Group 22"/>
          <p:cNvGrpSpPr>
            <a:grpSpLocks noGrp="1"/>
          </p:cNvGrpSpPr>
          <p:nvPr/>
        </p:nvGrpSpPr>
        <p:grpSpPr bwMode="auto">
          <a:xfrm>
            <a:off x="6205538" y="3744913"/>
            <a:ext cx="2689225" cy="2663825"/>
            <a:chOff x="4344" y="2313"/>
            <a:chExt cx="1222" cy="1860"/>
          </a:xfrm>
        </p:grpSpPr>
        <p:sp>
          <p:nvSpPr>
            <p:cNvPr id="20518" name="AutoShape 23"/>
            <p:cNvSpPr>
              <a:spLocks/>
            </p:cNvSpPr>
            <p:nvPr/>
          </p:nvSpPr>
          <p:spPr bwMode="auto">
            <a:xfrm>
              <a:off x="4344" y="2313"/>
              <a:ext cx="90" cy="1860"/>
            </a:xfrm>
            <a:prstGeom prst="rightBrace">
              <a:avLst>
                <a:gd name="adj1" fmla="val 17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19" name="Text Box 24"/>
            <p:cNvSpPr txBox="1">
              <a:spLocks noChangeArrowheads="1"/>
            </p:cNvSpPr>
            <p:nvPr/>
          </p:nvSpPr>
          <p:spPr bwMode="auto">
            <a:xfrm>
              <a:off x="4536" y="3013"/>
              <a:ext cx="103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300"/>
            </a:p>
            <a:p>
              <a:r>
                <a:rPr lang="en-GB" sz="1300" b="1"/>
                <a:t>Various Mapping Datasets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79425" y="5253038"/>
            <a:ext cx="5661025" cy="1143000"/>
            <a:chOff x="333" y="3379"/>
            <a:chExt cx="3931" cy="793"/>
          </a:xfrm>
        </p:grpSpPr>
        <p:pic>
          <p:nvPicPr>
            <p:cNvPr id="20516" name="Picture 3" descr="LandLine Only sampl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60" y="3379"/>
              <a:ext cx="2404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Text Box 4"/>
            <p:cNvSpPr txBox="1">
              <a:spLocks noChangeArrowheads="1"/>
            </p:cNvSpPr>
            <p:nvPr/>
          </p:nvSpPr>
          <p:spPr bwMode="auto">
            <a:xfrm>
              <a:off x="333" y="3680"/>
              <a:ext cx="60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LandLine</a:t>
              </a:r>
              <a:endParaRPr lang="en-US" sz="1300"/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479425" y="4587875"/>
            <a:ext cx="5662613" cy="1144588"/>
            <a:chOff x="333" y="2917"/>
            <a:chExt cx="3932" cy="795"/>
          </a:xfrm>
        </p:grpSpPr>
        <p:pic>
          <p:nvPicPr>
            <p:cNvPr id="20514" name="Picture 6" descr="MM sampl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60" y="2917"/>
              <a:ext cx="240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5" name="Text Box 7"/>
            <p:cNvSpPr txBox="1">
              <a:spLocks noChangeArrowheads="1"/>
            </p:cNvSpPr>
            <p:nvPr/>
          </p:nvSpPr>
          <p:spPr bwMode="auto">
            <a:xfrm>
              <a:off x="333" y="3219"/>
              <a:ext cx="120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MasterMap Topology</a:t>
              </a:r>
              <a:endParaRPr lang="en-US" sz="1300"/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479425" y="3924300"/>
            <a:ext cx="5661025" cy="1141413"/>
            <a:chOff x="333" y="2456"/>
            <a:chExt cx="3931" cy="793"/>
          </a:xfrm>
        </p:grpSpPr>
        <p:pic>
          <p:nvPicPr>
            <p:cNvPr id="20512" name="Picture 9" descr="3d Landranger sampl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60" y="2456"/>
              <a:ext cx="2404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3" name="Text Box 10"/>
            <p:cNvSpPr txBox="1">
              <a:spLocks noChangeArrowheads="1"/>
            </p:cNvSpPr>
            <p:nvPr/>
          </p:nvSpPr>
          <p:spPr bwMode="auto">
            <a:xfrm>
              <a:off x="333" y="2757"/>
              <a:ext cx="72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Landranger</a:t>
              </a:r>
              <a:endParaRPr lang="en-US" sz="1300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482600" y="3259138"/>
            <a:ext cx="5657850" cy="1143000"/>
            <a:chOff x="335" y="1994"/>
            <a:chExt cx="3929" cy="794"/>
          </a:xfrm>
        </p:grpSpPr>
        <p:pic>
          <p:nvPicPr>
            <p:cNvPr id="20510" name="Picture 13" descr="MM Image sample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60" y="1994"/>
              <a:ext cx="2404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1" name="Text Box 14"/>
            <p:cNvSpPr txBox="1">
              <a:spLocks noChangeArrowheads="1"/>
            </p:cNvSpPr>
            <p:nvPr/>
          </p:nvSpPr>
          <p:spPr bwMode="auto">
            <a:xfrm>
              <a:off x="335" y="2295"/>
              <a:ext cx="116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Aerial Imagery         </a:t>
              </a:r>
              <a:endParaRPr lang="en-US" sz="1300"/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466725" y="2597150"/>
            <a:ext cx="5675313" cy="1141413"/>
            <a:chOff x="324" y="1534"/>
            <a:chExt cx="3941" cy="793"/>
          </a:xfrm>
        </p:grpSpPr>
        <p:pic>
          <p:nvPicPr>
            <p:cNvPr id="20508" name="Picture 16" descr="Cables Only v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60" y="1534"/>
              <a:ext cx="2405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9" name="Text Box 17"/>
            <p:cNvSpPr txBox="1">
              <a:spLocks noChangeArrowheads="1"/>
            </p:cNvSpPr>
            <p:nvPr/>
          </p:nvSpPr>
          <p:spPr bwMode="auto">
            <a:xfrm>
              <a:off x="324" y="1835"/>
              <a:ext cx="136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Cables / Overhead lines</a:t>
              </a:r>
              <a:endParaRPr lang="en-US" sz="1300"/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79425" y="1931988"/>
            <a:ext cx="5661025" cy="1143000"/>
            <a:chOff x="333" y="1073"/>
            <a:chExt cx="3931" cy="793"/>
          </a:xfrm>
        </p:grpSpPr>
        <p:pic>
          <p:nvPicPr>
            <p:cNvPr id="20506" name="Picture 19" descr="Substations Only v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60" y="1073"/>
              <a:ext cx="2404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7" name="Text Box 20"/>
            <p:cNvSpPr txBox="1">
              <a:spLocks noChangeArrowheads="1"/>
            </p:cNvSpPr>
            <p:nvPr/>
          </p:nvSpPr>
          <p:spPr bwMode="auto">
            <a:xfrm>
              <a:off x="333" y="1373"/>
              <a:ext cx="73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Substations</a:t>
              </a:r>
              <a:endParaRPr lang="en-US" sz="1300"/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6242050" y="2379663"/>
            <a:ext cx="2662238" cy="1176337"/>
            <a:chOff x="4158" y="1383"/>
            <a:chExt cx="1848" cy="817"/>
          </a:xfrm>
        </p:grpSpPr>
        <p:sp>
          <p:nvSpPr>
            <p:cNvPr id="20504" name="AutoShape 26"/>
            <p:cNvSpPr>
              <a:spLocks/>
            </p:cNvSpPr>
            <p:nvPr/>
          </p:nvSpPr>
          <p:spPr bwMode="auto">
            <a:xfrm>
              <a:off x="4158" y="1383"/>
              <a:ext cx="45" cy="817"/>
            </a:xfrm>
            <a:prstGeom prst="rightBrace">
              <a:avLst>
                <a:gd name="adj1" fmla="val 15129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5" name="Text Box 27"/>
            <p:cNvSpPr txBox="1">
              <a:spLocks noChangeArrowheads="1"/>
            </p:cNvSpPr>
            <p:nvPr/>
          </p:nvSpPr>
          <p:spPr bwMode="auto">
            <a:xfrm>
              <a:off x="4419" y="1560"/>
              <a:ext cx="158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300"/>
            </a:p>
            <a:p>
              <a:r>
                <a:rPr lang="en-GB" sz="1300" b="1"/>
                <a:t>ScottishPower Asset Base</a:t>
              </a:r>
            </a:p>
            <a:p>
              <a:pPr>
                <a:spcBef>
                  <a:spcPct val="30000"/>
                </a:spcBef>
              </a:pPr>
              <a:endParaRPr lang="en-US" sz="1100"/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479425" y="1268413"/>
            <a:ext cx="5661025" cy="1143000"/>
            <a:chOff x="333" y="612"/>
            <a:chExt cx="3931" cy="793"/>
          </a:xfrm>
        </p:grpSpPr>
        <p:pic>
          <p:nvPicPr>
            <p:cNvPr id="20502" name="Picture 29" descr="Cables New Job v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60" y="612"/>
              <a:ext cx="2404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3" name="Text Box 30"/>
            <p:cNvSpPr txBox="1">
              <a:spLocks noChangeArrowheads="1"/>
            </p:cNvSpPr>
            <p:nvPr/>
          </p:nvSpPr>
          <p:spPr bwMode="auto">
            <a:xfrm>
              <a:off x="333" y="912"/>
              <a:ext cx="107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300"/>
                <a:t>Proposals &amp; Plans</a:t>
              </a:r>
              <a:endParaRPr lang="en-US" sz="1300"/>
            </a:p>
          </p:txBody>
        </p:sp>
      </p:grp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6262688" y="1301750"/>
            <a:ext cx="2417762" cy="914400"/>
            <a:chOff x="4165" y="635"/>
            <a:chExt cx="1679" cy="635"/>
          </a:xfrm>
        </p:grpSpPr>
        <p:sp>
          <p:nvSpPr>
            <p:cNvPr id="20500" name="AutoShape 32"/>
            <p:cNvSpPr>
              <a:spLocks/>
            </p:cNvSpPr>
            <p:nvPr/>
          </p:nvSpPr>
          <p:spPr bwMode="auto">
            <a:xfrm>
              <a:off x="4165" y="635"/>
              <a:ext cx="45" cy="635"/>
            </a:xfrm>
            <a:prstGeom prst="rightBrace">
              <a:avLst>
                <a:gd name="adj1" fmla="val 11759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1" name="Text Box 33"/>
            <p:cNvSpPr txBox="1">
              <a:spLocks noChangeArrowheads="1"/>
            </p:cNvSpPr>
            <p:nvPr/>
          </p:nvSpPr>
          <p:spPr bwMode="auto">
            <a:xfrm>
              <a:off x="4451" y="846"/>
              <a:ext cx="13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/>
                <a:t>City Development Data</a:t>
              </a:r>
            </a:p>
          </p:txBody>
        </p:sp>
      </p:grpSp>
      <p:sp>
        <p:nvSpPr>
          <p:cNvPr id="20499" name="Slide Number Placeholder 3"/>
          <p:cNvSpPr txBox="1">
            <a:spLocks/>
          </p:cNvSpPr>
          <p:nvPr/>
        </p:nvSpPr>
        <p:spPr bwMode="auto">
          <a:xfrm>
            <a:off x="6389688" y="6251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8E339EB-229B-480D-B9D5-47BE2001E76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084263"/>
            <a:ext cx="663416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Glasgow - 2013</a:t>
            </a:r>
            <a:br>
              <a:rPr lang="en-GB" sz="28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 Available Capacity Map</a:t>
            </a: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AE30CC02-6D1E-41FB-9E17-EDED9B59AB85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2534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6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600" y="1084263"/>
            <a:ext cx="8167688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Glasgow </a:t>
            </a:r>
            <a:br>
              <a:rPr lang="en-GB" sz="28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Forecast Capacity 2023</a:t>
            </a: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47D02051-AED8-4EBA-A2CF-4594AA1A43D7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6629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1095375"/>
            <a:ext cx="813752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r>
              <a:rPr lang="en-GB" sz="2800" b="1" smtClean="0">
                <a:latin typeface="Arial" charset="0"/>
                <a:cs typeface="Arial" charset="0"/>
              </a:rPr>
              <a:t>IEP Benefits</a:t>
            </a:r>
            <a:br>
              <a:rPr lang="en-GB" sz="2800" b="1" smtClean="0">
                <a:latin typeface="Arial" charset="0"/>
                <a:cs typeface="Arial" charset="0"/>
              </a:rPr>
            </a:br>
            <a:r>
              <a:rPr lang="en-GB" sz="2800" b="1" smtClean="0">
                <a:latin typeface="Arial" charset="0"/>
                <a:cs typeface="Arial" charset="0"/>
              </a:rPr>
              <a:t>for </a:t>
            </a:r>
            <a:r>
              <a:rPr lang="en-GB" sz="2800" b="1" smtClean="0">
                <a:latin typeface="Arial" charset="0"/>
              </a:rPr>
              <a:t>Glasgow</a:t>
            </a:r>
          </a:p>
        </p:txBody>
      </p:sp>
      <p:sp>
        <p:nvSpPr>
          <p:cNvPr id="28674" name="Content Placeholder 15"/>
          <p:cNvSpPr>
            <a:spLocks noGrp="1"/>
          </p:cNvSpPr>
          <p:nvPr>
            <p:ph sz="half" idx="1"/>
          </p:nvPr>
        </p:nvSpPr>
        <p:spPr>
          <a:xfrm>
            <a:off x="468313" y="1331913"/>
            <a:ext cx="7932737" cy="50244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 ‘Open exchange of relevant policy, planning and development information between ScottishPower and Glasgow City Council.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Allows comparison of  ScottishPower investment plans with the City's strategic objectives.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Provides for Energy Investment Planning for energy infrastructure that best supports city economic and social objectives.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ScottishPower will be better able to provide continuing support to key public and private investor developments</a:t>
            </a: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t>Page </a:t>
            </a:r>
            <a:fld id="{908A9A22-3961-4B4A-A08E-D56655E464ED}" type="slidenum">
              <a:rPr lang="en-US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7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endParaRPr lang="en-GB" sz="12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8678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81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5"/>
          <p:cNvSpPr>
            <a:spLocks noGrp="1"/>
          </p:cNvSpPr>
          <p:nvPr>
            <p:ph type="body" sz="half" idx="1"/>
          </p:nvPr>
        </p:nvSpPr>
        <p:spPr>
          <a:xfrm>
            <a:off x="298450" y="1276350"/>
            <a:ext cx="4718050" cy="4525963"/>
          </a:xfrm>
        </p:spPr>
        <p:txBody>
          <a:bodyPr/>
          <a:lstStyle/>
          <a:p>
            <a:pPr eaLnBrk="1" hangingPunct="1"/>
            <a:r>
              <a:rPr lang="en-GB" sz="2400" b="1" smtClean="0"/>
              <a:t>Political approval for the Energy and Carbon Masterplan (Feb 15)</a:t>
            </a:r>
          </a:p>
          <a:p>
            <a:pPr eaLnBrk="1" hangingPunct="1"/>
            <a:r>
              <a:rPr lang="en-GB" sz="2400" b="1" smtClean="0"/>
              <a:t>Complete and submit the SEAP templates</a:t>
            </a:r>
          </a:p>
          <a:p>
            <a:pPr eaLnBrk="1" hangingPunct="1"/>
            <a:r>
              <a:rPr lang="en-GB" sz="2400" b="1" smtClean="0"/>
              <a:t>Disseminate/communicate in Glasgow Green Year 2015</a:t>
            </a:r>
          </a:p>
          <a:p>
            <a:pPr eaLnBrk="1" hangingPunct="1"/>
            <a:r>
              <a:rPr lang="en-GB" sz="2400" b="1" smtClean="0"/>
              <a:t>Establish ESCo and DH schemes</a:t>
            </a:r>
          </a:p>
          <a:p>
            <a:pPr eaLnBrk="1" hangingPunct="1"/>
            <a:r>
              <a:rPr lang="en-GB" sz="2400" b="1" smtClean="0"/>
              <a:t>Input to LDP and Resilience Strategy</a:t>
            </a:r>
          </a:p>
          <a:p>
            <a:pPr eaLnBrk="1" hangingPunct="1"/>
            <a:r>
              <a:rPr lang="en-GB" sz="2400" b="1" smtClean="0"/>
              <a:t>Establish City Energy Team</a:t>
            </a:r>
          </a:p>
          <a:p>
            <a:pPr eaLnBrk="1" hangingPunct="1"/>
            <a:r>
              <a:rPr lang="en-GB" sz="2400" b="1" smtClean="0"/>
              <a:t>Financing</a:t>
            </a:r>
          </a:p>
          <a:p>
            <a:pPr eaLnBrk="1" hangingPunct="1"/>
            <a:r>
              <a:rPr lang="en-GB" sz="2400" b="1" smtClean="0"/>
              <a:t>Monitoring and Reporting</a:t>
            </a:r>
          </a:p>
          <a:p>
            <a:pPr eaLnBrk="1" hangingPunct="1"/>
            <a:endParaRPr lang="en-GB" sz="2400" b="1" smtClean="0"/>
          </a:p>
          <a:p>
            <a:pPr eaLnBrk="1" hangingPunct="1">
              <a:buFont typeface="Arial" charset="0"/>
              <a:buNone/>
            </a:pPr>
            <a:endParaRPr lang="en-GB" sz="2000" b="1" smtClean="0"/>
          </a:p>
        </p:txBody>
      </p:sp>
      <p:sp>
        <p:nvSpPr>
          <p:cNvPr id="30722" name="Rectangle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t>Page </a:t>
            </a:r>
            <a:fld id="{080A3BD0-3B45-4653-A7B8-D4BBC3B5B2D5}" type="slidenum"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7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2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en-GB" sz="1200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0725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112713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29" name="Subtitle 8"/>
          <p:cNvSpPr txBox="1">
            <a:spLocks/>
          </p:cNvSpPr>
          <p:nvPr/>
        </p:nvSpPr>
        <p:spPr bwMode="auto">
          <a:xfrm>
            <a:off x="1187450" y="260350"/>
            <a:ext cx="59769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 b="1">
                <a:latin typeface="Calibri" pitchFamily="34" charset="0"/>
              </a:rPr>
              <a:t>Next Steps</a:t>
            </a:r>
            <a:r>
              <a:rPr lang="en-GB" sz="2800" b="1">
                <a:latin typeface="Calibri" pitchFamily="34" charset="0"/>
              </a:rPr>
              <a:t> </a:t>
            </a:r>
          </a:p>
        </p:txBody>
      </p:sp>
      <p:pic>
        <p:nvPicPr>
          <p:cNvPr id="30730" name="Picture 19" descr="shopping_large buchanan 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216525" y="2322513"/>
            <a:ext cx="3470275" cy="3057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t>Page </a:t>
            </a:r>
            <a:fld id="{5B708FF7-B2CB-489D-B87A-270ACE5B9DB6}" type="slidenum"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1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 b="1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en-GB" sz="1200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2772" name="Picture 15" descr="C:\Users\isb12127\AppData\Local\Temp\Temp1_Logo Final.zip\Step-U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0"/>
            <a:ext cx="1511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15888"/>
            <a:ext cx="24114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28575" y="706438"/>
            <a:ext cx="1995488" cy="227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rgbClr val="7F7F7F"/>
                </a:solidFill>
                <a:latin typeface="Calibri" pitchFamily="34" charset="0"/>
                <a:cs typeface="Tahoma" pitchFamily="34" charset="0"/>
                <a:hlinkClick r:id="rId5"/>
              </a:rPr>
              <a:t>www.stepupsmartcities.eu</a:t>
            </a:r>
            <a:endParaRPr lang="en-GB" sz="1200" b="1">
              <a:solidFill>
                <a:srgbClr val="7F7F7F"/>
              </a:solidFill>
              <a:latin typeface="Calibri" pitchFamily="34" charset="0"/>
              <a:cs typeface="Tahoma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6" name="Subtitle 8"/>
          <p:cNvSpPr txBox="1">
            <a:spLocks/>
          </p:cNvSpPr>
          <p:nvPr/>
        </p:nvSpPr>
        <p:spPr bwMode="auto">
          <a:xfrm>
            <a:off x="827088" y="220663"/>
            <a:ext cx="6502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800" b="1">
                <a:latin typeface="Calibri" pitchFamily="34" charset="0"/>
                <a:ea typeface="ＭＳ Ｐゴシック"/>
                <a:cs typeface="ＭＳ Ｐゴシック"/>
              </a:rPr>
              <a:t> What we have learned</a:t>
            </a:r>
          </a:p>
        </p:txBody>
      </p:sp>
      <p:sp>
        <p:nvSpPr>
          <p:cNvPr id="32777" name="Rectangle 10"/>
          <p:cNvSpPr>
            <a:spLocks noGrp="1"/>
          </p:cNvSpPr>
          <p:nvPr>
            <p:ph type="body" sz="half" idx="1"/>
          </p:nvPr>
        </p:nvSpPr>
        <p:spPr>
          <a:xfrm>
            <a:off x="457200" y="1209675"/>
            <a:ext cx="4648200" cy="4525963"/>
          </a:xfrm>
        </p:spPr>
        <p:txBody>
          <a:bodyPr/>
          <a:lstStyle/>
          <a:p>
            <a:pPr eaLnBrk="1" hangingPunct="1"/>
            <a:r>
              <a:rPr lang="en-GB" sz="2000" b="1" smtClean="0"/>
              <a:t>The STEP UP process has worked for Glasgow:</a:t>
            </a:r>
          </a:p>
          <a:p>
            <a:pPr lvl="1" eaLnBrk="1" hangingPunct="1"/>
            <a:r>
              <a:rPr lang="en-GB" sz="1800" b="1" smtClean="0"/>
              <a:t>Able to input results of deliverables into enhanced SEAP</a:t>
            </a:r>
          </a:p>
          <a:p>
            <a:pPr lvl="1" eaLnBrk="1" hangingPunct="1"/>
            <a:r>
              <a:rPr lang="en-GB" sz="1800" b="1" smtClean="0"/>
              <a:t>Learned from other cities</a:t>
            </a:r>
          </a:p>
          <a:p>
            <a:pPr lvl="1" eaLnBrk="1" hangingPunct="1"/>
            <a:r>
              <a:rPr lang="en-GB" sz="1800" b="1" smtClean="0"/>
              <a:t>Benefitted from partners SPEN, UoS</a:t>
            </a:r>
          </a:p>
          <a:p>
            <a:pPr eaLnBrk="1" hangingPunct="1"/>
            <a:r>
              <a:rPr lang="en-GB" sz="2000" b="1" smtClean="0"/>
              <a:t>Energy and Carbon Masterplan will be owned and implemented by GCC/Sustainable Glasgow Board</a:t>
            </a:r>
          </a:p>
          <a:p>
            <a:pPr eaLnBrk="1" hangingPunct="1"/>
            <a:r>
              <a:rPr lang="en-GB" sz="2000" b="1" smtClean="0"/>
              <a:t>Made links to other plans/strategies - sustainable, smart, resilient city</a:t>
            </a:r>
          </a:p>
          <a:p>
            <a:pPr eaLnBrk="1" hangingPunct="1"/>
            <a:r>
              <a:rPr lang="en-GB" sz="2000" b="1" smtClean="0"/>
              <a:t>An enhanced SEAP is an ambitious project for any city to undertake</a:t>
            </a:r>
          </a:p>
          <a:p>
            <a:pPr eaLnBrk="1" hangingPunct="1"/>
            <a:r>
              <a:rPr lang="en-GB" sz="2000" b="1" smtClean="0"/>
              <a:t>Need to translate our learning into simple steps for other cities benefit</a:t>
            </a:r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pic>
        <p:nvPicPr>
          <p:cNvPr id="32778" name="Picture 11" descr="windmill on the cly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1150" y="1341438"/>
            <a:ext cx="3068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315</Words>
  <Application>Microsoft Office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Glasgow Integrated Energy Planning</vt:lpstr>
      <vt:lpstr>Glasgow Integrated Energy Planning</vt:lpstr>
      <vt:lpstr>Glasgow Integrated Energy Planning</vt:lpstr>
      <vt:lpstr>Glasgow - 2013  Available Capacity Map</vt:lpstr>
      <vt:lpstr>Glasgow  Forecast Capacity 2023</vt:lpstr>
      <vt:lpstr>IEP Benefits for Glasgow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Hi-Grade</dc:creator>
  <cp:lastModifiedBy>Gallagher, Ashleigh (LES)</cp:lastModifiedBy>
  <cp:revision>167</cp:revision>
  <dcterms:created xsi:type="dcterms:W3CDTF">2012-04-11T11:10:54Z</dcterms:created>
  <dcterms:modified xsi:type="dcterms:W3CDTF">2015-06-04T13:06:56Z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0x0101001855DD795E15FD4A928B1CAAFBC4F614</vt:lpwstr>
  </property>
</Properties>
</file>