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5" r:id="rId2"/>
    <p:sldId id="330" r:id="rId3"/>
    <p:sldId id="361" r:id="rId4"/>
    <p:sldId id="364" r:id="rId5"/>
    <p:sldId id="365" r:id="rId6"/>
    <p:sldId id="395" r:id="rId7"/>
    <p:sldId id="391" r:id="rId8"/>
    <p:sldId id="301" r:id="rId9"/>
    <p:sldId id="316" r:id="rId10"/>
    <p:sldId id="396" r:id="rId11"/>
    <p:sldId id="393" r:id="rId12"/>
    <p:sldId id="302" r:id="rId13"/>
    <p:sldId id="303" r:id="rId14"/>
    <p:sldId id="308" r:id="rId15"/>
    <p:sldId id="309" r:id="rId16"/>
    <p:sldId id="310"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432" autoAdjust="0"/>
    <p:restoredTop sz="90533" autoAdjust="0"/>
  </p:normalViewPr>
  <p:slideViewPr>
    <p:cSldViewPr snapToGrid="0" snapToObjects="1">
      <p:cViewPr>
        <p:scale>
          <a:sx n="100" d="100"/>
          <a:sy n="100" d="100"/>
        </p:scale>
        <p:origin x="-98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864" y="16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SEAP%202014\ECMP%20MASTER%20SPREADSHEET%20DATA%20FOR%20GLASGOW%20CO2%20EMISSIONS%202006%202012%20updated%20NOV%202014.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a:pPr>
            <a:r>
              <a:rPr lang="en-US"/>
              <a:t>Annual</a:t>
            </a:r>
            <a:r>
              <a:rPr lang="en-US" baseline="0"/>
              <a:t> Average and Required CO</a:t>
            </a:r>
            <a:r>
              <a:rPr lang="en-US" baseline="-25000"/>
              <a:t>2</a:t>
            </a:r>
            <a:r>
              <a:rPr lang="en-US" baseline="0"/>
              <a:t> reduction by sector (2006-2020)</a:t>
            </a:r>
            <a:endParaRPr lang="en-US"/>
          </a:p>
        </c:rich>
      </c:tx>
      <c:layout>
        <c:manualLayout>
          <c:xMode val="edge"/>
          <c:yMode val="edge"/>
          <c:x val="0.17638208654275891"/>
          <c:y val="4.0593286494925981E-2"/>
        </c:manualLayout>
      </c:layout>
      <c:overlay val="0"/>
    </c:title>
    <c:autoTitleDeleted val="0"/>
    <c:plotArea>
      <c:layout/>
      <c:lineChart>
        <c:grouping val="standard"/>
        <c:varyColors val="0"/>
        <c:ser>
          <c:idx val="0"/>
          <c:order val="0"/>
          <c:tx>
            <c:strRef>
              <c:f>'TOTAL CO2 emissions'!$AI$8</c:f>
              <c:strCache>
                <c:ptCount val="1"/>
                <c:pt idx="0">
                  <c:v>Industry and Commercial Total (ktCO2/year)</c:v>
                </c:pt>
              </c:strCache>
            </c:strRef>
          </c:tx>
          <c:cat>
            <c:numRef>
              <c:f>'TOTAL CO2 emissions'!$E$10:$E$24</c:f>
              <c:numCache>
                <c:formatCode>0</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CO2 emissions'!$AI$10:$AI$16</c:f>
              <c:numCache>
                <c:formatCode>#,##0.0;\-#,##0.0;\-</c:formatCode>
                <c:ptCount val="7"/>
                <c:pt idx="0">
                  <c:v>1789.011773157845</c:v>
                </c:pt>
                <c:pt idx="1">
                  <c:v>1738.3968639288905</c:v>
                </c:pt>
                <c:pt idx="2">
                  <c:v>1838.2760912643214</c:v>
                </c:pt>
                <c:pt idx="3">
                  <c:v>1478.0704650270955</c:v>
                </c:pt>
                <c:pt idx="4">
                  <c:v>1600.6704373518805</c:v>
                </c:pt>
                <c:pt idx="5">
                  <c:v>1495.1327788869098</c:v>
                </c:pt>
                <c:pt idx="6">
                  <c:v>1528.4414636785207</c:v>
                </c:pt>
              </c:numCache>
            </c:numRef>
          </c:val>
          <c:smooth val="0"/>
        </c:ser>
        <c:ser>
          <c:idx val="1"/>
          <c:order val="1"/>
          <c:tx>
            <c:strRef>
              <c:f>'TOTAL CO2 emissions'!$AJ$8</c:f>
              <c:strCache>
                <c:ptCount val="1"/>
                <c:pt idx="0">
                  <c:v>Domestic Total (ktCO2/year)</c:v>
                </c:pt>
              </c:strCache>
            </c:strRef>
          </c:tx>
          <c:cat>
            <c:numRef>
              <c:f>'TOTAL CO2 emissions'!$E$10:$E$24</c:f>
              <c:numCache>
                <c:formatCode>0</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CO2 emissions'!$AJ$10:$AJ$16</c:f>
              <c:numCache>
                <c:formatCode>#,##0.0;\-#,##0.0;\-</c:formatCode>
                <c:ptCount val="7"/>
                <c:pt idx="0">
                  <c:v>1411.3610368143477</c:v>
                </c:pt>
                <c:pt idx="1">
                  <c:v>1362.1054510037259</c:v>
                </c:pt>
                <c:pt idx="2">
                  <c:v>1350.807626779778</c:v>
                </c:pt>
                <c:pt idx="3">
                  <c:v>1203.6296809916857</c:v>
                </c:pt>
                <c:pt idx="4">
                  <c:v>1270.7848515266057</c:v>
                </c:pt>
                <c:pt idx="5">
                  <c:v>1123.3065094901785</c:v>
                </c:pt>
                <c:pt idx="6">
                  <c:v>1225.5428328762948</c:v>
                </c:pt>
              </c:numCache>
            </c:numRef>
          </c:val>
          <c:smooth val="0"/>
        </c:ser>
        <c:ser>
          <c:idx val="2"/>
          <c:order val="2"/>
          <c:tx>
            <c:strRef>
              <c:f>'TOTAL CO2 emissions'!$AK$8</c:f>
              <c:strCache>
                <c:ptCount val="1"/>
                <c:pt idx="0">
                  <c:v>Transport Total (ktCO2/year)</c:v>
                </c:pt>
              </c:strCache>
            </c:strRef>
          </c:tx>
          <c:spPr>
            <a:ln>
              <a:solidFill>
                <a:srgbClr val="00B050"/>
              </a:solidFill>
            </a:ln>
            <a:effectLst>
              <a:outerShdw blurRad="50800" dist="38100" dir="2700000" algn="tl" rotWithShape="0">
                <a:prstClr val="black">
                  <a:alpha val="40000"/>
                </a:prstClr>
              </a:outerShdw>
            </a:effectLst>
          </c:spPr>
          <c:marker>
            <c:symbol val="circle"/>
            <c:size val="7"/>
            <c:spPr>
              <a:solidFill>
                <a:schemeClr val="accent3">
                  <a:lumMod val="75000"/>
                </a:schemeClr>
              </a:solidFill>
              <a:ln>
                <a:solidFill>
                  <a:schemeClr val="tx2">
                    <a:lumMod val="40000"/>
                    <a:lumOff val="60000"/>
                  </a:schemeClr>
                </a:solidFill>
              </a:ln>
              <a:effectLst>
                <a:outerShdw blurRad="50800" dist="38100" dir="2700000" algn="tl" rotWithShape="0">
                  <a:prstClr val="black">
                    <a:alpha val="40000"/>
                  </a:prstClr>
                </a:outerShdw>
              </a:effectLst>
            </c:spPr>
          </c:marker>
          <c:cat>
            <c:numRef>
              <c:f>'TOTAL CO2 emissions'!$E$10:$E$24</c:f>
              <c:numCache>
                <c:formatCode>0</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CO2 emissions'!$AK$10:$AK$16</c:f>
              <c:numCache>
                <c:formatCode>#,##0.0;\-#,##0.0;\-</c:formatCode>
                <c:ptCount val="7"/>
                <c:pt idx="0">
                  <c:v>873.94355783679043</c:v>
                </c:pt>
                <c:pt idx="1">
                  <c:v>894.67771197976799</c:v>
                </c:pt>
                <c:pt idx="2">
                  <c:v>859.00283334341282</c:v>
                </c:pt>
                <c:pt idx="3">
                  <c:v>831.37069549485216</c:v>
                </c:pt>
                <c:pt idx="4">
                  <c:v>819.68535961989562</c:v>
                </c:pt>
                <c:pt idx="5">
                  <c:v>810.53895833700381</c:v>
                </c:pt>
                <c:pt idx="6">
                  <c:v>795.58484497219399</c:v>
                </c:pt>
              </c:numCache>
            </c:numRef>
          </c:val>
          <c:smooth val="0"/>
        </c:ser>
        <c:ser>
          <c:idx val="3"/>
          <c:order val="3"/>
          <c:tx>
            <c:strRef>
              <c:f>'TOTAL CO2 emissions'!$AL$6:$AN$6</c:f>
              <c:strCache>
                <c:ptCount val="1"/>
                <c:pt idx="0">
                  <c:v>Average Annual CO2 Reduction</c:v>
                </c:pt>
              </c:strCache>
            </c:strRef>
          </c:tx>
          <c:spPr>
            <a:ln w="25400">
              <a:solidFill>
                <a:schemeClr val="tx2">
                  <a:lumMod val="40000"/>
                  <a:lumOff val="60000"/>
                </a:schemeClr>
              </a:solidFill>
              <a:prstDash val="sysDash"/>
            </a:ln>
          </c:spPr>
          <c:marker>
            <c:symbol val="none"/>
          </c:marker>
          <c:cat>
            <c:numRef>
              <c:f>'TOTAL CO2 emissions'!$E$10:$E$24</c:f>
              <c:numCache>
                <c:formatCode>0</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CO2 emissions'!$AL$10:$AL$24</c:f>
              <c:numCache>
                <c:formatCode>0.0</c:formatCode>
                <c:ptCount val="15"/>
                <c:pt idx="0">
                  <c:v>1789.011773157845</c:v>
                </c:pt>
                <c:pt idx="1">
                  <c:v>1751.7874432322258</c:v>
                </c:pt>
                <c:pt idx="2">
                  <c:v>1714.5631133066092</c:v>
                </c:pt>
                <c:pt idx="3">
                  <c:v>1677.3387833809941</c:v>
                </c:pt>
                <c:pt idx="4">
                  <c:v>1640.1144534553728</c:v>
                </c:pt>
                <c:pt idx="5">
                  <c:v>1602.8901235297558</c:v>
                </c:pt>
                <c:pt idx="6">
                  <c:v>1565.6657936041411</c:v>
                </c:pt>
                <c:pt idx="7">
                  <c:v>1528.4414636785209</c:v>
                </c:pt>
                <c:pt idx="8">
                  <c:v>1491.2171337529032</c:v>
                </c:pt>
                <c:pt idx="9">
                  <c:v>1453.992803827286</c:v>
                </c:pt>
                <c:pt idx="10">
                  <c:v>1416.7684739016681</c:v>
                </c:pt>
                <c:pt idx="11">
                  <c:v>1379.5441439760498</c:v>
                </c:pt>
                <c:pt idx="12">
                  <c:v>1342.3198140504326</c:v>
                </c:pt>
                <c:pt idx="13">
                  <c:v>1305.0954841248149</c:v>
                </c:pt>
                <c:pt idx="14">
                  <c:v>1267.8711541991972</c:v>
                </c:pt>
              </c:numCache>
            </c:numRef>
          </c:val>
          <c:smooth val="0"/>
        </c:ser>
        <c:ser>
          <c:idx val="4"/>
          <c:order val="4"/>
          <c:spPr>
            <a:ln w="25400">
              <a:prstDash val="sysDash"/>
            </a:ln>
          </c:spPr>
          <c:marker>
            <c:symbol val="none"/>
          </c:marker>
          <c:val>
            <c:numRef>
              <c:f>'TOTAL CO2 emissions'!$AM$10:$AM$24</c:f>
              <c:numCache>
                <c:formatCode>0.0</c:formatCode>
                <c:ptCount val="15"/>
                <c:pt idx="0">
                  <c:v>1411.3610368143477</c:v>
                </c:pt>
                <c:pt idx="1">
                  <c:v>1384.8155791089187</c:v>
                </c:pt>
                <c:pt idx="2">
                  <c:v>1358.2701214034801</c:v>
                </c:pt>
                <c:pt idx="3">
                  <c:v>1331.7246636980431</c:v>
                </c:pt>
                <c:pt idx="4">
                  <c:v>1305.1792059926058</c:v>
                </c:pt>
                <c:pt idx="5">
                  <c:v>1278.6337482871663</c:v>
                </c:pt>
                <c:pt idx="6">
                  <c:v>1252.0882905817323</c:v>
                </c:pt>
                <c:pt idx="7" formatCode="0.00">
                  <c:v>1225.5428328762948</c:v>
                </c:pt>
                <c:pt idx="8" formatCode="0.00">
                  <c:v>1198.9973751708587</c:v>
                </c:pt>
                <c:pt idx="9" formatCode="0.00">
                  <c:v>1172.4519174654231</c:v>
                </c:pt>
                <c:pt idx="10" formatCode="0.00">
                  <c:v>1145.9064597599861</c:v>
                </c:pt>
                <c:pt idx="11" formatCode="0.00">
                  <c:v>1119.3610020545457</c:v>
                </c:pt>
                <c:pt idx="12" formatCode="0.00">
                  <c:v>1092.8155443491116</c:v>
                </c:pt>
                <c:pt idx="13" formatCode="0.00">
                  <c:v>1066.2700866436751</c:v>
                </c:pt>
                <c:pt idx="14" formatCode="0.00">
                  <c:v>1039.7246289382379</c:v>
                </c:pt>
              </c:numCache>
            </c:numRef>
          </c:val>
          <c:smooth val="0"/>
        </c:ser>
        <c:ser>
          <c:idx val="5"/>
          <c:order val="5"/>
          <c:spPr>
            <a:ln w="25400">
              <a:solidFill>
                <a:schemeClr val="accent1"/>
              </a:solidFill>
              <a:prstDash val="sysDash"/>
            </a:ln>
          </c:spPr>
          <c:marker>
            <c:symbol val="none"/>
          </c:marker>
          <c:val>
            <c:numRef>
              <c:f>'TOTAL CO2 emissions'!$AN$10:$AN$24</c:f>
              <c:numCache>
                <c:formatCode>0.00</c:formatCode>
                <c:ptCount val="15"/>
                <c:pt idx="0" formatCode="#,##0.0;\-#,##0.0;\-">
                  <c:v>873.94355783679043</c:v>
                </c:pt>
                <c:pt idx="1">
                  <c:v>862.7494559989907</c:v>
                </c:pt>
                <c:pt idx="2">
                  <c:v>851.55535416119085</c:v>
                </c:pt>
                <c:pt idx="3">
                  <c:v>840.36125232338952</c:v>
                </c:pt>
                <c:pt idx="4">
                  <c:v>829.16715048558876</c:v>
                </c:pt>
                <c:pt idx="5">
                  <c:v>817.97304864779335</c:v>
                </c:pt>
                <c:pt idx="6">
                  <c:v>806.77894680999282</c:v>
                </c:pt>
                <c:pt idx="7">
                  <c:v>795.58484497219422</c:v>
                </c:pt>
                <c:pt idx="8">
                  <c:v>784.39074313439255</c:v>
                </c:pt>
                <c:pt idx="9">
                  <c:v>773.19664129659304</c:v>
                </c:pt>
                <c:pt idx="10">
                  <c:v>762.00253945879251</c:v>
                </c:pt>
                <c:pt idx="11">
                  <c:v>750.80843762099255</c:v>
                </c:pt>
                <c:pt idx="12">
                  <c:v>739.61433578319304</c:v>
                </c:pt>
                <c:pt idx="13">
                  <c:v>728.42023394539251</c:v>
                </c:pt>
                <c:pt idx="14">
                  <c:v>717.226132107593</c:v>
                </c:pt>
              </c:numCache>
            </c:numRef>
          </c:val>
          <c:smooth val="0"/>
        </c:ser>
        <c:ser>
          <c:idx val="6"/>
          <c:order val="6"/>
          <c:tx>
            <c:strRef>
              <c:f>'TOTAL CO2 emissions'!$AO$7:$AQ$7</c:f>
              <c:strCache>
                <c:ptCount val="1"/>
                <c:pt idx="0">
                  <c:v>REQUIRED CO2 REDUCTION/ SECTOR</c:v>
                </c:pt>
              </c:strCache>
            </c:strRef>
          </c:tx>
          <c:spPr>
            <a:ln w="22225">
              <a:solidFill>
                <a:srgbClr val="FF9900"/>
              </a:solidFill>
            </a:ln>
          </c:spPr>
          <c:marker>
            <c:symbol val="none"/>
          </c:marker>
          <c:val>
            <c:numRef>
              <c:f>'TOTAL CO2 emissions'!$AO$10:$AO$24</c:f>
              <c:numCache>
                <c:formatCode>0.0</c:formatCode>
                <c:ptCount val="15"/>
                <c:pt idx="0">
                  <c:v>1789.011773157845</c:v>
                </c:pt>
                <c:pt idx="1">
                  <c:v>1749.011773157845</c:v>
                </c:pt>
                <c:pt idx="2">
                  <c:v>1709.011773157845</c:v>
                </c:pt>
                <c:pt idx="3">
                  <c:v>1669.011773157845</c:v>
                </c:pt>
                <c:pt idx="4">
                  <c:v>1629.011773157845</c:v>
                </c:pt>
                <c:pt idx="5">
                  <c:v>1589.011773157845</c:v>
                </c:pt>
                <c:pt idx="6">
                  <c:v>1549.011773157845</c:v>
                </c:pt>
                <c:pt idx="7">
                  <c:v>1509.011773157845</c:v>
                </c:pt>
                <c:pt idx="8">
                  <c:v>1469.011773157845</c:v>
                </c:pt>
                <c:pt idx="9">
                  <c:v>1429.011773157845</c:v>
                </c:pt>
                <c:pt idx="10">
                  <c:v>1389.011773157845</c:v>
                </c:pt>
                <c:pt idx="11">
                  <c:v>1349.011773157845</c:v>
                </c:pt>
                <c:pt idx="12">
                  <c:v>1309.011773157845</c:v>
                </c:pt>
                <c:pt idx="13">
                  <c:v>1269.011773157845</c:v>
                </c:pt>
                <c:pt idx="14">
                  <c:v>1229.011773157845</c:v>
                </c:pt>
              </c:numCache>
            </c:numRef>
          </c:val>
          <c:smooth val="0"/>
        </c:ser>
        <c:ser>
          <c:idx val="7"/>
          <c:order val="7"/>
          <c:spPr>
            <a:ln w="22225">
              <a:solidFill>
                <a:srgbClr val="FF9900"/>
              </a:solidFill>
            </a:ln>
          </c:spPr>
          <c:marker>
            <c:symbol val="none"/>
          </c:marker>
          <c:val>
            <c:numRef>
              <c:f>'TOTAL CO2 emissions'!$AP$10:$AP$24</c:f>
              <c:numCache>
                <c:formatCode>0.00</c:formatCode>
                <c:ptCount val="15"/>
                <c:pt idx="0">
                  <c:v>1411.3610368143477</c:v>
                </c:pt>
                <c:pt idx="1">
                  <c:v>1371.3610368143477</c:v>
                </c:pt>
                <c:pt idx="2">
                  <c:v>1341.3610368143477</c:v>
                </c:pt>
                <c:pt idx="3">
                  <c:v>1311.3610368143477</c:v>
                </c:pt>
                <c:pt idx="4">
                  <c:v>1281.3610368143477</c:v>
                </c:pt>
                <c:pt idx="5">
                  <c:v>1251.3610368143477</c:v>
                </c:pt>
                <c:pt idx="6">
                  <c:v>1221.3610368143477</c:v>
                </c:pt>
                <c:pt idx="7">
                  <c:v>1191.3610368143477</c:v>
                </c:pt>
                <c:pt idx="8">
                  <c:v>1161.3610368143477</c:v>
                </c:pt>
                <c:pt idx="9">
                  <c:v>1131.3610368143477</c:v>
                </c:pt>
                <c:pt idx="10">
                  <c:v>1101.3610368143477</c:v>
                </c:pt>
                <c:pt idx="11">
                  <c:v>1071.3610368143477</c:v>
                </c:pt>
                <c:pt idx="12">
                  <c:v>1041.3610368143477</c:v>
                </c:pt>
                <c:pt idx="13">
                  <c:v>1011.3610368143524</c:v>
                </c:pt>
                <c:pt idx="14">
                  <c:v>981.36103681435247</c:v>
                </c:pt>
              </c:numCache>
            </c:numRef>
          </c:val>
          <c:smooth val="0"/>
        </c:ser>
        <c:ser>
          <c:idx val="8"/>
          <c:order val="8"/>
          <c:spPr>
            <a:ln w="22225">
              <a:solidFill>
                <a:srgbClr val="FF9900"/>
              </a:solidFill>
            </a:ln>
          </c:spPr>
          <c:marker>
            <c:symbol val="none"/>
          </c:marker>
          <c:val>
            <c:numRef>
              <c:f>'TOTAL CO2 emissions'!$AQ$10:$AQ$24</c:f>
              <c:numCache>
                <c:formatCode>#,##0.0;\-#,##0.0;\-</c:formatCode>
                <c:ptCount val="15"/>
                <c:pt idx="0">
                  <c:v>873.94355783679043</c:v>
                </c:pt>
                <c:pt idx="1">
                  <c:v>858.94355783679043</c:v>
                </c:pt>
                <c:pt idx="2">
                  <c:v>843.94355783679043</c:v>
                </c:pt>
                <c:pt idx="3">
                  <c:v>828.94355783679043</c:v>
                </c:pt>
                <c:pt idx="4">
                  <c:v>813.94355783679043</c:v>
                </c:pt>
                <c:pt idx="5">
                  <c:v>798.94355783679043</c:v>
                </c:pt>
                <c:pt idx="6">
                  <c:v>783.94355783679043</c:v>
                </c:pt>
                <c:pt idx="7">
                  <c:v>768.94355783679043</c:v>
                </c:pt>
                <c:pt idx="8">
                  <c:v>753.94355783679043</c:v>
                </c:pt>
                <c:pt idx="9">
                  <c:v>738.94355783679043</c:v>
                </c:pt>
                <c:pt idx="10">
                  <c:v>723.94355783679043</c:v>
                </c:pt>
                <c:pt idx="11">
                  <c:v>708.94355783679043</c:v>
                </c:pt>
                <c:pt idx="12">
                  <c:v>693.94355783679043</c:v>
                </c:pt>
                <c:pt idx="13">
                  <c:v>678.94355783679043</c:v>
                </c:pt>
                <c:pt idx="14">
                  <c:v>663.94355783679043</c:v>
                </c:pt>
              </c:numCache>
            </c:numRef>
          </c:val>
          <c:smooth val="0"/>
        </c:ser>
        <c:dLbls>
          <c:showLegendKey val="0"/>
          <c:showVal val="0"/>
          <c:showCatName val="0"/>
          <c:showSerName val="0"/>
          <c:showPercent val="0"/>
          <c:showBubbleSize val="0"/>
        </c:dLbls>
        <c:marker val="1"/>
        <c:smooth val="0"/>
        <c:axId val="158078080"/>
        <c:axId val="158079616"/>
      </c:lineChart>
      <c:catAx>
        <c:axId val="158078080"/>
        <c:scaling>
          <c:orientation val="minMax"/>
        </c:scaling>
        <c:delete val="0"/>
        <c:axPos val="b"/>
        <c:numFmt formatCode="0" sourceLinked="1"/>
        <c:majorTickMark val="none"/>
        <c:minorTickMark val="none"/>
        <c:tickLblPos val="low"/>
        <c:txPr>
          <a:bodyPr/>
          <a:lstStyle/>
          <a:p>
            <a:pPr>
              <a:defRPr lang="en-GB"/>
            </a:pPr>
            <a:endParaRPr lang="en-US"/>
          </a:p>
        </c:txPr>
        <c:crossAx val="158079616"/>
        <c:crossesAt val="0"/>
        <c:auto val="1"/>
        <c:lblAlgn val="ctr"/>
        <c:lblOffset val="100"/>
        <c:noMultiLvlLbl val="0"/>
      </c:catAx>
      <c:valAx>
        <c:axId val="158079616"/>
        <c:scaling>
          <c:orientation val="minMax"/>
          <c:min val="600"/>
        </c:scaling>
        <c:delete val="0"/>
        <c:axPos val="l"/>
        <c:majorGridlines/>
        <c:title>
          <c:tx>
            <c:rich>
              <a:bodyPr/>
              <a:lstStyle/>
              <a:p>
                <a:pPr>
                  <a:defRPr lang="en-GB"/>
                </a:pPr>
                <a:r>
                  <a:rPr lang="en-US"/>
                  <a:t>kt CO2</a:t>
                </a:r>
              </a:p>
            </c:rich>
          </c:tx>
          <c:overlay val="0"/>
        </c:title>
        <c:numFmt formatCode="#,##0" sourceLinked="0"/>
        <c:majorTickMark val="none"/>
        <c:minorTickMark val="none"/>
        <c:tickLblPos val="nextTo"/>
        <c:txPr>
          <a:bodyPr/>
          <a:lstStyle/>
          <a:p>
            <a:pPr>
              <a:defRPr lang="en-GB"/>
            </a:pPr>
            <a:endParaRPr lang="en-US"/>
          </a:p>
        </c:txPr>
        <c:crossAx val="158078080"/>
        <c:crossesAt val="1"/>
        <c:crossBetween val="midCat"/>
      </c:valAx>
    </c:plotArea>
    <c:legend>
      <c:legendPos val="r"/>
      <c:legendEntry>
        <c:idx val="4"/>
        <c:delete val="1"/>
      </c:legendEntry>
      <c:legendEntry>
        <c:idx val="5"/>
        <c:delete val="1"/>
      </c:legendEntry>
      <c:legendEntry>
        <c:idx val="7"/>
        <c:delete val="1"/>
      </c:legendEntry>
      <c:legendEntry>
        <c:idx val="8"/>
        <c:delete val="1"/>
      </c:legendEntry>
      <c:overlay val="0"/>
      <c:txPr>
        <a:bodyPr/>
        <a:lstStyle/>
        <a:p>
          <a:pPr>
            <a:defRPr lang="en-GB" sz="8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A392B-E69F-45E4-AECC-9242F12A907A}" type="doc">
      <dgm:prSet loTypeId="urn:microsoft.com/office/officeart/2009/3/layout/IncreasingArrowsProcess" loCatId="process" qsTypeId="urn:microsoft.com/office/officeart/2005/8/quickstyle/simple1#1" qsCatId="simple" csTypeId="urn:microsoft.com/office/officeart/2005/8/colors/accent1_2#1" csCatId="accent1" phldr="1"/>
      <dgm:spPr/>
      <dgm:t>
        <a:bodyPr/>
        <a:lstStyle/>
        <a:p>
          <a:endParaRPr lang="en-GB"/>
        </a:p>
      </dgm:t>
    </dgm:pt>
    <dgm:pt modelId="{BAB06096-2879-4298-A150-F37F5F889D9D}">
      <dgm:prSet phldrT="[Text]" custT="1"/>
      <dgm:spPr>
        <a:gradFill rotWithShape="0">
          <a:gsLst>
            <a:gs pos="0">
              <a:srgbClr val="DDEBCF"/>
            </a:gs>
            <a:gs pos="50000">
              <a:srgbClr val="9CB86E"/>
            </a:gs>
            <a:gs pos="100000">
              <a:srgbClr val="156B13"/>
            </a:gs>
          </a:gsLst>
          <a:lin ang="5400000" scaled="0"/>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Action Plan </a:t>
          </a:r>
        </a:p>
      </dgm:t>
    </dgm:pt>
    <dgm:pt modelId="{A92945A8-F4B5-4BC8-AB63-B19BC5608FF9}" type="parTrans" cxnId="{01B2EA1F-7C88-41EB-818F-E2889EC4D4CA}">
      <dgm:prSet/>
      <dgm:spPr/>
      <dgm:t>
        <a:bodyPr/>
        <a:lstStyle/>
        <a:p>
          <a:endParaRPr lang="en-GB"/>
        </a:p>
      </dgm:t>
    </dgm:pt>
    <dgm:pt modelId="{988849F7-BDEC-4D71-9223-8EBC928EAD64}" type="sibTrans" cxnId="{01B2EA1F-7C88-41EB-818F-E2889EC4D4CA}">
      <dgm:prSet/>
      <dgm:spPr/>
      <dgm:t>
        <a:bodyPr/>
        <a:lstStyle/>
        <a:p>
          <a:endParaRPr lang="en-GB"/>
        </a:p>
      </dgm:t>
    </dgm:pt>
    <dgm:pt modelId="{0AEB96D6-DB9F-41ED-AAB6-9B03C3ADEED2}">
      <dgm:prSet phldrT="[Text]"/>
      <dgm:spPr/>
      <dgm:t>
        <a:bodyPr/>
        <a:lstStyle/>
        <a:p>
          <a:pPr defTabSz="622300">
            <a:lnSpc>
              <a:spcPct val="90000"/>
            </a:lnSpc>
            <a:spcBef>
              <a:spcPct val="0"/>
            </a:spcBef>
            <a:spcAft>
              <a:spcPct val="35000"/>
            </a:spcAft>
          </a:pPr>
          <a:r>
            <a:rPr lang="en-GB" dirty="0" smtClean="0"/>
            <a:t>- Key actions by sector</a:t>
          </a:r>
        </a:p>
        <a:p>
          <a:pPr marL="0" marR="0" indent="0" defTabSz="914400" eaLnBrk="1" fontAlgn="auto" latinLnBrk="0" hangingPunct="1">
            <a:lnSpc>
              <a:spcPct val="100000"/>
            </a:lnSpc>
            <a:spcBef>
              <a:spcPts val="0"/>
            </a:spcBef>
            <a:spcAft>
              <a:spcPts val="0"/>
            </a:spcAft>
            <a:buClrTx/>
            <a:buSzTx/>
            <a:buFontTx/>
            <a:buNone/>
            <a:tabLst/>
            <a:defRPr/>
          </a:pPr>
          <a:r>
            <a:rPr lang="en-GB" dirty="0" smtClean="0"/>
            <a:t>- Energy savings/sector</a:t>
          </a:r>
        </a:p>
        <a:p>
          <a:pPr defTabSz="622300">
            <a:lnSpc>
              <a:spcPct val="90000"/>
            </a:lnSpc>
            <a:spcBef>
              <a:spcPct val="0"/>
            </a:spcBef>
            <a:spcAft>
              <a:spcPct val="35000"/>
            </a:spcAft>
          </a:pPr>
          <a:r>
            <a:rPr lang="en-GB" dirty="0" smtClean="0"/>
            <a:t>- CO2 savings/sector</a:t>
          </a:r>
        </a:p>
        <a:p>
          <a:pPr defTabSz="622300">
            <a:lnSpc>
              <a:spcPct val="90000"/>
            </a:lnSpc>
            <a:spcBef>
              <a:spcPct val="0"/>
            </a:spcBef>
            <a:spcAft>
              <a:spcPct val="35000"/>
            </a:spcAft>
          </a:pPr>
          <a:r>
            <a:rPr lang="en-GB" dirty="0" smtClean="0"/>
            <a:t>- Stakeholders</a:t>
          </a:r>
        </a:p>
        <a:p>
          <a:pPr defTabSz="622300">
            <a:lnSpc>
              <a:spcPct val="90000"/>
            </a:lnSpc>
            <a:spcBef>
              <a:spcPct val="0"/>
            </a:spcBef>
            <a:spcAft>
              <a:spcPct val="35000"/>
            </a:spcAft>
          </a:pPr>
          <a:r>
            <a:rPr lang="en-GB" dirty="0" smtClean="0"/>
            <a:t>- Costs / timeframe</a:t>
          </a:r>
        </a:p>
      </dgm:t>
    </dgm:pt>
    <dgm:pt modelId="{F2D4B636-8B24-425F-8201-8C8F3E2C9371}" type="parTrans" cxnId="{C63BDB7F-5550-4F29-8AB6-5975148F50E4}">
      <dgm:prSet/>
      <dgm:spPr/>
      <dgm:t>
        <a:bodyPr/>
        <a:lstStyle/>
        <a:p>
          <a:endParaRPr lang="en-GB"/>
        </a:p>
      </dgm:t>
    </dgm:pt>
    <dgm:pt modelId="{236D04FE-48BA-4105-9464-D0A61588824A}" type="sibTrans" cxnId="{C63BDB7F-5550-4F29-8AB6-5975148F50E4}">
      <dgm:prSet/>
      <dgm:spPr/>
      <dgm:t>
        <a:bodyPr/>
        <a:lstStyle/>
        <a:p>
          <a:endParaRPr lang="en-GB"/>
        </a:p>
      </dgm:t>
    </dgm:pt>
    <dgm:pt modelId="{99EF79C8-AC8D-4707-812D-8ED039967011}">
      <dgm:prSet phldrT="[Text]" custT="1"/>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Baseline Emissions  Inventory</a:t>
          </a:r>
        </a:p>
      </dgm:t>
    </dgm:pt>
    <dgm:pt modelId="{271C0D06-D6AB-4898-ACBD-F2CC5A10156F}" type="parTrans" cxnId="{299D35ED-B80D-4F26-9A1A-92C2971EDF55}">
      <dgm:prSet/>
      <dgm:spPr/>
      <dgm:t>
        <a:bodyPr/>
        <a:lstStyle/>
        <a:p>
          <a:endParaRPr lang="en-GB"/>
        </a:p>
      </dgm:t>
    </dgm:pt>
    <dgm:pt modelId="{4E436580-7560-43AE-B773-484AEC5D52DD}" type="sibTrans" cxnId="{299D35ED-B80D-4F26-9A1A-92C2971EDF55}">
      <dgm:prSet/>
      <dgm:spPr/>
      <dgm:t>
        <a:bodyPr/>
        <a:lstStyle/>
        <a:p>
          <a:endParaRPr lang="en-GB"/>
        </a:p>
      </dgm:t>
    </dgm:pt>
    <dgm:pt modelId="{2DE2AB16-653F-41B1-AFA6-0AB625DA8496}">
      <dgm:prSet phldrT="[Text]"/>
      <dgm:spPr/>
      <dgm:t>
        <a:bodyPr/>
        <a:lstStyle/>
        <a:p>
          <a:r>
            <a:rPr lang="en-GB" b="0" dirty="0" smtClean="0"/>
            <a:t>-Inventory year 2006</a:t>
          </a:r>
        </a:p>
        <a:p>
          <a:r>
            <a:rPr lang="en-GB" b="0" dirty="0" smtClean="0"/>
            <a:t>-Emissions factor (IPCC or LCA)</a:t>
          </a:r>
        </a:p>
        <a:p>
          <a:r>
            <a:rPr lang="en-GB" b="0" dirty="0" smtClean="0"/>
            <a:t>-Emissions reporting units (CO2 or CO2e)</a:t>
          </a:r>
        </a:p>
        <a:p>
          <a:r>
            <a:rPr lang="en-GB" b="0" dirty="0" smtClean="0"/>
            <a:t>-Energy consumption</a:t>
          </a:r>
        </a:p>
        <a:p>
          <a:r>
            <a:rPr lang="en-GB" b="0" dirty="0" smtClean="0"/>
            <a:t>-Energy supply</a:t>
          </a:r>
        </a:p>
        <a:p>
          <a:r>
            <a:rPr lang="en-GB" b="0" dirty="0" smtClean="0"/>
            <a:t>-CO2 emissions</a:t>
          </a:r>
          <a:endParaRPr lang="en-GB" b="0" dirty="0"/>
        </a:p>
      </dgm:t>
    </dgm:pt>
    <dgm:pt modelId="{AFA08CEF-2481-4353-818F-CF484BB2D6BC}" type="parTrans" cxnId="{4AC1C73F-FF84-4F34-97F2-C892D6B2B588}">
      <dgm:prSet/>
      <dgm:spPr/>
      <dgm:t>
        <a:bodyPr/>
        <a:lstStyle/>
        <a:p>
          <a:endParaRPr lang="en-GB"/>
        </a:p>
      </dgm:t>
    </dgm:pt>
    <dgm:pt modelId="{27CBD8F0-7829-470D-9AD9-839A29EEA869}" type="sibTrans" cxnId="{4AC1C73F-FF84-4F34-97F2-C892D6B2B588}">
      <dgm:prSet/>
      <dgm:spPr/>
      <dgm:t>
        <a:bodyPr/>
        <a:lstStyle/>
        <a:p>
          <a:endParaRPr lang="en-GB"/>
        </a:p>
      </dgm:t>
    </dgm:pt>
    <dgm:pt modelId="{AD91354E-6A24-4759-896A-EFF11D8318D4}">
      <dgm:prSet phldrT="[Text]" custT="1"/>
      <dgm:spPr>
        <a:gradFill rotWithShape="0">
          <a:gsLst>
            <a:gs pos="0">
              <a:srgbClr val="03D4A8"/>
            </a:gs>
            <a:gs pos="25000">
              <a:srgbClr val="21D6E0"/>
            </a:gs>
            <a:gs pos="75000">
              <a:srgbClr val="0087E6"/>
            </a:gs>
            <a:gs pos="100000">
              <a:srgbClr val="005CBF"/>
            </a:gs>
          </a:gsLst>
          <a:lin ang="5400000" scaled="0"/>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Overall Strategy (ECMP)</a:t>
          </a:r>
        </a:p>
      </dgm:t>
    </dgm:pt>
    <dgm:pt modelId="{ADE4AA8E-6CB3-459C-A452-809826F91524}" type="parTrans" cxnId="{AFCA7F24-5AFC-43DF-A6A2-88D76C8E5239}">
      <dgm:prSet/>
      <dgm:spPr/>
      <dgm:t>
        <a:bodyPr/>
        <a:lstStyle/>
        <a:p>
          <a:endParaRPr lang="en-GB"/>
        </a:p>
      </dgm:t>
    </dgm:pt>
    <dgm:pt modelId="{954FBC18-E110-4573-A610-6C11EE781565}" type="sibTrans" cxnId="{AFCA7F24-5AFC-43DF-A6A2-88D76C8E5239}">
      <dgm:prSet/>
      <dgm:spPr/>
      <dgm:t>
        <a:bodyPr/>
        <a:lstStyle/>
        <a:p>
          <a:endParaRPr lang="en-GB"/>
        </a:p>
      </dgm:t>
    </dgm:pt>
    <dgm:pt modelId="{65B23104-3D6E-4F30-9C0B-44361E7807F6}">
      <dgm:prSet phldrT="[Text]"/>
      <dgm:spPr/>
      <dgm:t>
        <a:bodyPr/>
        <a:lstStyle/>
        <a:p>
          <a:r>
            <a:rPr lang="en-GB" dirty="0" smtClean="0"/>
            <a:t>30% CO2 target</a:t>
          </a:r>
          <a:endParaRPr lang="en-GB" dirty="0"/>
        </a:p>
      </dgm:t>
    </dgm:pt>
    <dgm:pt modelId="{ADED738B-B5E5-4CF5-84F7-5C9DEB117F9F}" type="parTrans" cxnId="{D3755C68-A746-414E-B9DE-50C5C0234AED}">
      <dgm:prSet/>
      <dgm:spPr/>
      <dgm:t>
        <a:bodyPr/>
        <a:lstStyle/>
        <a:p>
          <a:endParaRPr lang="en-GB"/>
        </a:p>
      </dgm:t>
    </dgm:pt>
    <dgm:pt modelId="{2600C008-9E00-4666-BB90-A2DF86A08A16}" type="sibTrans" cxnId="{D3755C68-A746-414E-B9DE-50C5C0234AED}">
      <dgm:prSet/>
      <dgm:spPr/>
      <dgm:t>
        <a:bodyPr/>
        <a:lstStyle/>
        <a:p>
          <a:endParaRPr lang="en-GB"/>
        </a:p>
      </dgm:t>
    </dgm:pt>
    <dgm:pt modelId="{BEBBC6B9-C278-4654-AC4C-AAD46C0BC56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rPr>
            <a:t>Monitoring Plan</a:t>
          </a:r>
        </a:p>
      </dgm:t>
    </dgm:pt>
    <dgm:pt modelId="{3530BDA0-7454-4328-9E9C-12166E7AC891}" type="parTrans" cxnId="{BF11EB95-29F7-4879-A277-570829DC7586}">
      <dgm:prSet/>
      <dgm:spPr/>
      <dgm:t>
        <a:bodyPr/>
        <a:lstStyle/>
        <a:p>
          <a:endParaRPr lang="en-GB"/>
        </a:p>
      </dgm:t>
    </dgm:pt>
    <dgm:pt modelId="{6EC3A8B9-0D51-43D7-975F-AF0974B83FD8}" type="sibTrans" cxnId="{BF11EB95-29F7-4879-A277-570829DC7586}">
      <dgm:prSet/>
      <dgm:spPr/>
      <dgm:t>
        <a:bodyPr/>
        <a:lstStyle/>
        <a:p>
          <a:endParaRPr lang="en-GB"/>
        </a:p>
      </dgm:t>
    </dgm:pt>
    <dgm:pt modelId="{B0EDAA4C-D84A-485C-AE36-8F66DF93B1AA}">
      <dgm:prSet/>
      <dgm:spPr/>
      <dgm:t>
        <a:bodyPr/>
        <a:lstStyle/>
        <a:p>
          <a:r>
            <a:rPr lang="en-GB" dirty="0" smtClean="0"/>
            <a:t>-Review of strategy</a:t>
          </a:r>
        </a:p>
        <a:p>
          <a:r>
            <a:rPr lang="en-GB" dirty="0" smtClean="0"/>
            <a:t>-Monitoring emissions inventory</a:t>
          </a:r>
        </a:p>
        <a:p>
          <a:r>
            <a:rPr lang="en-GB" dirty="0" smtClean="0"/>
            <a:t>-Results of emissions inventory</a:t>
          </a:r>
        </a:p>
        <a:p>
          <a:r>
            <a:rPr lang="en-GB" dirty="0" smtClean="0"/>
            <a:t>-Review of Key Actions</a:t>
          </a:r>
        </a:p>
        <a:p>
          <a:r>
            <a:rPr lang="en-GB" dirty="0" smtClean="0"/>
            <a:t>-Annual monitoring</a:t>
          </a:r>
          <a:endParaRPr lang="en-GB" dirty="0"/>
        </a:p>
      </dgm:t>
    </dgm:pt>
    <dgm:pt modelId="{9FCC4E58-38FE-4C3C-B836-2303E5BA73BB}" type="parTrans" cxnId="{84056A3F-23BA-4BB8-9608-6B9F1F071E10}">
      <dgm:prSet/>
      <dgm:spPr/>
      <dgm:t>
        <a:bodyPr/>
        <a:lstStyle/>
        <a:p>
          <a:endParaRPr lang="en-GB"/>
        </a:p>
      </dgm:t>
    </dgm:pt>
    <dgm:pt modelId="{E9253B05-A502-4E3E-A6C4-33D1CCDC5E6A}" type="sibTrans" cxnId="{84056A3F-23BA-4BB8-9608-6B9F1F071E10}">
      <dgm:prSet/>
      <dgm:spPr/>
      <dgm:t>
        <a:bodyPr/>
        <a:lstStyle/>
        <a:p>
          <a:endParaRPr lang="en-GB"/>
        </a:p>
      </dgm:t>
    </dgm:pt>
    <dgm:pt modelId="{23687DA7-9A10-4009-A57A-AF700F77DD3E}">
      <dgm:prSet/>
      <dgm:spPr/>
      <dgm:t>
        <a:bodyPr/>
        <a:lstStyle/>
        <a:p>
          <a:r>
            <a:rPr lang="en-GB" dirty="0" smtClean="0"/>
            <a:t>Vision</a:t>
          </a:r>
          <a:endParaRPr lang="en-GB" dirty="0"/>
        </a:p>
      </dgm:t>
    </dgm:pt>
    <dgm:pt modelId="{7C475056-BB96-49C1-BD9D-1F239D5ED480}" type="parTrans" cxnId="{5B35068E-792D-45BD-911D-B36DA9CACAF0}">
      <dgm:prSet/>
      <dgm:spPr/>
      <dgm:t>
        <a:bodyPr/>
        <a:lstStyle/>
        <a:p>
          <a:endParaRPr lang="en-GB"/>
        </a:p>
      </dgm:t>
    </dgm:pt>
    <dgm:pt modelId="{904C65EF-3AB7-418B-A76D-93585427D2CA}" type="sibTrans" cxnId="{5B35068E-792D-45BD-911D-B36DA9CACAF0}">
      <dgm:prSet/>
      <dgm:spPr/>
      <dgm:t>
        <a:bodyPr/>
        <a:lstStyle/>
        <a:p>
          <a:endParaRPr lang="en-GB"/>
        </a:p>
      </dgm:t>
    </dgm:pt>
    <dgm:pt modelId="{579662E2-E261-4FC1-88D0-42AB1503B2AB}">
      <dgm:prSet/>
      <dgm:spPr/>
      <dgm:t>
        <a:bodyPr/>
        <a:lstStyle/>
        <a:p>
          <a:r>
            <a:rPr lang="en-GB" dirty="0" smtClean="0"/>
            <a:t>Staff capacity</a:t>
          </a:r>
          <a:endParaRPr lang="en-GB" dirty="0"/>
        </a:p>
      </dgm:t>
    </dgm:pt>
    <dgm:pt modelId="{9BA380BE-F411-46AF-963B-55504C4823FC}" type="parTrans" cxnId="{2980B5F6-E7AF-4113-8F45-1996D1B441AA}">
      <dgm:prSet/>
      <dgm:spPr/>
      <dgm:t>
        <a:bodyPr/>
        <a:lstStyle/>
        <a:p>
          <a:endParaRPr lang="en-GB"/>
        </a:p>
      </dgm:t>
    </dgm:pt>
    <dgm:pt modelId="{B6148F91-78C0-4C52-AFC5-C3375F2279E9}" type="sibTrans" cxnId="{2980B5F6-E7AF-4113-8F45-1996D1B441AA}">
      <dgm:prSet/>
      <dgm:spPr/>
      <dgm:t>
        <a:bodyPr/>
        <a:lstStyle/>
        <a:p>
          <a:endParaRPr lang="en-GB"/>
        </a:p>
      </dgm:t>
    </dgm:pt>
    <dgm:pt modelId="{13D580BE-1607-41E7-944B-5C1008560D68}">
      <dgm:prSet/>
      <dgm:spPr/>
      <dgm:t>
        <a:bodyPr/>
        <a:lstStyle/>
        <a:p>
          <a:r>
            <a:rPr lang="en-GB" dirty="0" smtClean="0"/>
            <a:t>Budget</a:t>
          </a:r>
          <a:endParaRPr lang="en-GB" dirty="0"/>
        </a:p>
      </dgm:t>
    </dgm:pt>
    <dgm:pt modelId="{1A685767-C6EB-448B-B7C2-FB02A9AA6857}" type="parTrans" cxnId="{B21CA0DB-0C17-43B3-B416-47AF79DE28C9}">
      <dgm:prSet/>
      <dgm:spPr/>
      <dgm:t>
        <a:bodyPr/>
        <a:lstStyle/>
        <a:p>
          <a:endParaRPr lang="en-GB"/>
        </a:p>
      </dgm:t>
    </dgm:pt>
    <dgm:pt modelId="{35DFC4C0-F93C-470F-AC73-B1E6E016B84C}" type="sibTrans" cxnId="{B21CA0DB-0C17-43B3-B416-47AF79DE28C9}">
      <dgm:prSet/>
      <dgm:spPr/>
      <dgm:t>
        <a:bodyPr/>
        <a:lstStyle/>
        <a:p>
          <a:endParaRPr lang="en-GB"/>
        </a:p>
      </dgm:t>
    </dgm:pt>
    <dgm:pt modelId="{DB8F48AB-96F5-4492-ACD1-905CDB60F0CF}">
      <dgm:prSet/>
      <dgm:spPr/>
      <dgm:t>
        <a:bodyPr/>
        <a:lstStyle/>
        <a:p>
          <a:r>
            <a:rPr lang="en-GB" dirty="0" smtClean="0"/>
            <a:t>Financing</a:t>
          </a:r>
          <a:endParaRPr lang="en-GB" dirty="0"/>
        </a:p>
      </dgm:t>
    </dgm:pt>
    <dgm:pt modelId="{FA669E12-158A-439D-B76E-29496E488CFA}" type="parTrans" cxnId="{76371FBB-56FC-4A56-93F9-E8ED5F410C05}">
      <dgm:prSet/>
      <dgm:spPr/>
      <dgm:t>
        <a:bodyPr/>
        <a:lstStyle/>
        <a:p>
          <a:endParaRPr lang="en-GB"/>
        </a:p>
      </dgm:t>
    </dgm:pt>
    <dgm:pt modelId="{C6A0058E-8DCB-496E-BC34-AA02C647EBD5}" type="sibTrans" cxnId="{76371FBB-56FC-4A56-93F9-E8ED5F410C05}">
      <dgm:prSet/>
      <dgm:spPr/>
      <dgm:t>
        <a:bodyPr/>
        <a:lstStyle/>
        <a:p>
          <a:endParaRPr lang="en-GB"/>
        </a:p>
      </dgm:t>
    </dgm:pt>
    <dgm:pt modelId="{BF920A4C-72F2-4D35-9125-406D6B0F4041}" type="pres">
      <dgm:prSet presAssocID="{6E1A392B-E69F-45E4-AECC-9242F12A907A}" presName="Name0" presStyleCnt="0">
        <dgm:presLayoutVars>
          <dgm:chMax val="5"/>
          <dgm:chPref val="5"/>
          <dgm:dir/>
          <dgm:animLvl val="lvl"/>
        </dgm:presLayoutVars>
      </dgm:prSet>
      <dgm:spPr/>
      <dgm:t>
        <a:bodyPr/>
        <a:lstStyle/>
        <a:p>
          <a:endParaRPr lang="en-GB"/>
        </a:p>
      </dgm:t>
    </dgm:pt>
    <dgm:pt modelId="{E003F92F-BA14-40FD-BAA2-336F364F1553}" type="pres">
      <dgm:prSet presAssocID="{AD91354E-6A24-4759-896A-EFF11D8318D4}" presName="parentText1" presStyleLbl="node1" presStyleIdx="0" presStyleCnt="4" custLinFactNeighborX="-437" custLinFactNeighborY="-10131">
        <dgm:presLayoutVars>
          <dgm:chMax/>
          <dgm:chPref val="3"/>
          <dgm:bulletEnabled val="1"/>
        </dgm:presLayoutVars>
      </dgm:prSet>
      <dgm:spPr/>
      <dgm:t>
        <a:bodyPr/>
        <a:lstStyle/>
        <a:p>
          <a:endParaRPr lang="en-GB"/>
        </a:p>
      </dgm:t>
    </dgm:pt>
    <dgm:pt modelId="{D51BA55E-94AA-4680-A53E-F2F58FFEE1C5}" type="pres">
      <dgm:prSet presAssocID="{AD91354E-6A24-4759-896A-EFF11D8318D4}" presName="childText1" presStyleLbl="solidAlignAcc1" presStyleIdx="0" presStyleCnt="4">
        <dgm:presLayoutVars>
          <dgm:chMax val="0"/>
          <dgm:chPref val="0"/>
          <dgm:bulletEnabled val="1"/>
        </dgm:presLayoutVars>
      </dgm:prSet>
      <dgm:spPr/>
      <dgm:t>
        <a:bodyPr/>
        <a:lstStyle/>
        <a:p>
          <a:endParaRPr lang="en-GB"/>
        </a:p>
      </dgm:t>
    </dgm:pt>
    <dgm:pt modelId="{3A232931-756A-43DE-AE82-1B42D681A3DB}" type="pres">
      <dgm:prSet presAssocID="{99EF79C8-AC8D-4707-812D-8ED039967011}" presName="parentText2" presStyleLbl="node1" presStyleIdx="1" presStyleCnt="4" custScaleX="104503" custScaleY="94011" custLinFactNeighborX="-1683" custLinFactNeighborY="-1879">
        <dgm:presLayoutVars>
          <dgm:chMax/>
          <dgm:chPref val="3"/>
          <dgm:bulletEnabled val="1"/>
        </dgm:presLayoutVars>
      </dgm:prSet>
      <dgm:spPr/>
      <dgm:t>
        <a:bodyPr/>
        <a:lstStyle/>
        <a:p>
          <a:endParaRPr lang="en-GB"/>
        </a:p>
      </dgm:t>
    </dgm:pt>
    <dgm:pt modelId="{A239789D-AF46-4A18-B3DB-F9DF2D538610}" type="pres">
      <dgm:prSet presAssocID="{99EF79C8-AC8D-4707-812D-8ED039967011}" presName="childText2" presStyleLbl="solidAlignAcc1" presStyleIdx="1" presStyleCnt="4" custScaleX="120053" custScaleY="127378" custLinFactNeighborX="-2478" custLinFactNeighborY="5220">
        <dgm:presLayoutVars>
          <dgm:chMax val="0"/>
          <dgm:chPref val="0"/>
          <dgm:bulletEnabled val="1"/>
        </dgm:presLayoutVars>
      </dgm:prSet>
      <dgm:spPr/>
      <dgm:t>
        <a:bodyPr/>
        <a:lstStyle/>
        <a:p>
          <a:endParaRPr lang="en-GB"/>
        </a:p>
      </dgm:t>
    </dgm:pt>
    <dgm:pt modelId="{4F29BA89-B217-40B7-847E-27C7921C76E3}" type="pres">
      <dgm:prSet presAssocID="{BAB06096-2879-4298-A150-F37F5F889D9D}" presName="parentText3" presStyleLbl="node1" presStyleIdx="2" presStyleCnt="4" custScaleX="105867" custLinFactNeighborX="3228" custLinFactNeighborY="3525">
        <dgm:presLayoutVars>
          <dgm:chMax/>
          <dgm:chPref val="3"/>
          <dgm:bulletEnabled val="1"/>
        </dgm:presLayoutVars>
      </dgm:prSet>
      <dgm:spPr/>
      <dgm:t>
        <a:bodyPr/>
        <a:lstStyle/>
        <a:p>
          <a:endParaRPr lang="en-GB"/>
        </a:p>
      </dgm:t>
    </dgm:pt>
    <dgm:pt modelId="{AC783A29-6DB0-4A5E-A060-D9D15E72558D}" type="pres">
      <dgm:prSet presAssocID="{BAB06096-2879-4298-A150-F37F5F889D9D}" presName="childText3" presStyleLbl="solidAlignAcc1" presStyleIdx="2" presStyleCnt="4" custScaleX="116410" custScaleY="109998" custLinFactNeighborX="11378" custLinFactNeighborY="6901">
        <dgm:presLayoutVars>
          <dgm:chMax val="0"/>
          <dgm:chPref val="0"/>
          <dgm:bulletEnabled val="1"/>
        </dgm:presLayoutVars>
      </dgm:prSet>
      <dgm:spPr/>
      <dgm:t>
        <a:bodyPr/>
        <a:lstStyle/>
        <a:p>
          <a:endParaRPr lang="en-GB"/>
        </a:p>
      </dgm:t>
    </dgm:pt>
    <dgm:pt modelId="{1455A8EF-3E95-45E4-B62B-B76CCA8AF442}" type="pres">
      <dgm:prSet presAssocID="{BEBBC6B9-C278-4654-AC4C-AAD46C0BC560}" presName="parentText4" presStyleLbl="node1" presStyleIdx="3" presStyleCnt="4" custLinFactNeighborX="13703" custLinFactNeighborY="-5930">
        <dgm:presLayoutVars>
          <dgm:chMax/>
          <dgm:chPref val="3"/>
          <dgm:bulletEnabled val="1"/>
        </dgm:presLayoutVars>
      </dgm:prSet>
      <dgm:spPr/>
      <dgm:t>
        <a:bodyPr/>
        <a:lstStyle/>
        <a:p>
          <a:endParaRPr lang="en-GB"/>
        </a:p>
      </dgm:t>
    </dgm:pt>
    <dgm:pt modelId="{2ADF82BA-4526-473B-A1C9-E8BB6EABDC21}" type="pres">
      <dgm:prSet presAssocID="{BEBBC6B9-C278-4654-AC4C-AAD46C0BC560}" presName="childText4" presStyleLbl="solidAlignAcc1" presStyleIdx="3" presStyleCnt="4" custScaleX="124430" custScaleY="115415" custLinFactNeighborX="33356" custLinFactNeighborY="80">
        <dgm:presLayoutVars>
          <dgm:chMax val="0"/>
          <dgm:chPref val="0"/>
          <dgm:bulletEnabled val="1"/>
        </dgm:presLayoutVars>
      </dgm:prSet>
      <dgm:spPr/>
      <dgm:t>
        <a:bodyPr/>
        <a:lstStyle/>
        <a:p>
          <a:endParaRPr lang="en-GB"/>
        </a:p>
      </dgm:t>
    </dgm:pt>
  </dgm:ptLst>
  <dgm:cxnLst>
    <dgm:cxn modelId="{2D5713B0-BBC6-4FDB-AA37-07FE10A9004D}" type="presOf" srcId="{65B23104-3D6E-4F30-9C0B-44361E7807F6}" destId="{D51BA55E-94AA-4680-A53E-F2F58FFEE1C5}" srcOrd="0" destOrd="0" presId="urn:microsoft.com/office/officeart/2009/3/layout/IncreasingArrowsProcess"/>
    <dgm:cxn modelId="{01B2EA1F-7C88-41EB-818F-E2889EC4D4CA}" srcId="{6E1A392B-E69F-45E4-AECC-9242F12A907A}" destId="{BAB06096-2879-4298-A150-F37F5F889D9D}" srcOrd="2" destOrd="0" parTransId="{A92945A8-F4B5-4BC8-AB63-B19BC5608FF9}" sibTransId="{988849F7-BDEC-4D71-9223-8EBC928EAD64}"/>
    <dgm:cxn modelId="{479A7A06-CF2E-4A42-9B05-ECF4B8B53FF5}" type="presOf" srcId="{DB8F48AB-96F5-4492-ACD1-905CDB60F0CF}" destId="{D51BA55E-94AA-4680-A53E-F2F58FFEE1C5}" srcOrd="0" destOrd="4" presId="urn:microsoft.com/office/officeart/2009/3/layout/IncreasingArrowsProcess"/>
    <dgm:cxn modelId="{84056A3F-23BA-4BB8-9608-6B9F1F071E10}" srcId="{BEBBC6B9-C278-4654-AC4C-AAD46C0BC560}" destId="{B0EDAA4C-D84A-485C-AE36-8F66DF93B1AA}" srcOrd="0" destOrd="0" parTransId="{9FCC4E58-38FE-4C3C-B836-2303E5BA73BB}" sibTransId="{E9253B05-A502-4E3E-A6C4-33D1CCDC5E6A}"/>
    <dgm:cxn modelId="{2958376C-88CE-41FE-A41B-93922428DA12}" type="presOf" srcId="{579662E2-E261-4FC1-88D0-42AB1503B2AB}" destId="{D51BA55E-94AA-4680-A53E-F2F58FFEE1C5}" srcOrd="0" destOrd="2" presId="urn:microsoft.com/office/officeart/2009/3/layout/IncreasingArrowsProcess"/>
    <dgm:cxn modelId="{DCBC50BD-A8C3-43CB-ADCE-BB172328A640}" type="presOf" srcId="{23687DA7-9A10-4009-A57A-AF700F77DD3E}" destId="{D51BA55E-94AA-4680-A53E-F2F58FFEE1C5}" srcOrd="0" destOrd="1" presId="urn:microsoft.com/office/officeart/2009/3/layout/IncreasingArrowsProcess"/>
    <dgm:cxn modelId="{76371FBB-56FC-4A56-93F9-E8ED5F410C05}" srcId="{AD91354E-6A24-4759-896A-EFF11D8318D4}" destId="{DB8F48AB-96F5-4492-ACD1-905CDB60F0CF}" srcOrd="4" destOrd="0" parTransId="{FA669E12-158A-439D-B76E-29496E488CFA}" sibTransId="{C6A0058E-8DCB-496E-BC34-AA02C647EBD5}"/>
    <dgm:cxn modelId="{333D0FD8-4707-4CC8-9D3E-E7086B2AAB6D}" type="presOf" srcId="{6E1A392B-E69F-45E4-AECC-9242F12A907A}" destId="{BF920A4C-72F2-4D35-9125-406D6B0F4041}" srcOrd="0" destOrd="0" presId="urn:microsoft.com/office/officeart/2009/3/layout/IncreasingArrowsProcess"/>
    <dgm:cxn modelId="{04340559-92A0-49D8-A337-3A20DD3FBE2B}" type="presOf" srcId="{99EF79C8-AC8D-4707-812D-8ED039967011}" destId="{3A232931-756A-43DE-AE82-1B42D681A3DB}" srcOrd="0" destOrd="0" presId="urn:microsoft.com/office/officeart/2009/3/layout/IncreasingArrowsProcess"/>
    <dgm:cxn modelId="{B158467B-F374-460F-B023-BE853301575A}" type="presOf" srcId="{BAB06096-2879-4298-A150-F37F5F889D9D}" destId="{4F29BA89-B217-40B7-847E-27C7921C76E3}" srcOrd="0" destOrd="0" presId="urn:microsoft.com/office/officeart/2009/3/layout/IncreasingArrowsProcess"/>
    <dgm:cxn modelId="{0B71F79C-D053-4B4F-A193-C3AB5BD1C175}" type="presOf" srcId="{13D580BE-1607-41E7-944B-5C1008560D68}" destId="{D51BA55E-94AA-4680-A53E-F2F58FFEE1C5}" srcOrd="0" destOrd="3" presId="urn:microsoft.com/office/officeart/2009/3/layout/IncreasingArrowsProcess"/>
    <dgm:cxn modelId="{8B7CE698-CFBA-4C7E-8E3A-11E4689C3370}" type="presOf" srcId="{BEBBC6B9-C278-4654-AC4C-AAD46C0BC560}" destId="{1455A8EF-3E95-45E4-B62B-B76CCA8AF442}" srcOrd="0" destOrd="0" presId="urn:microsoft.com/office/officeart/2009/3/layout/IncreasingArrowsProcess"/>
    <dgm:cxn modelId="{B21CA0DB-0C17-43B3-B416-47AF79DE28C9}" srcId="{AD91354E-6A24-4759-896A-EFF11D8318D4}" destId="{13D580BE-1607-41E7-944B-5C1008560D68}" srcOrd="3" destOrd="0" parTransId="{1A685767-C6EB-448B-B7C2-FB02A9AA6857}" sibTransId="{35DFC4C0-F93C-470F-AC73-B1E6E016B84C}"/>
    <dgm:cxn modelId="{299D35ED-B80D-4F26-9A1A-92C2971EDF55}" srcId="{6E1A392B-E69F-45E4-AECC-9242F12A907A}" destId="{99EF79C8-AC8D-4707-812D-8ED039967011}" srcOrd="1" destOrd="0" parTransId="{271C0D06-D6AB-4898-ACBD-F2CC5A10156F}" sibTransId="{4E436580-7560-43AE-B773-484AEC5D52DD}"/>
    <dgm:cxn modelId="{4AC1C73F-FF84-4F34-97F2-C892D6B2B588}" srcId="{99EF79C8-AC8D-4707-812D-8ED039967011}" destId="{2DE2AB16-653F-41B1-AFA6-0AB625DA8496}" srcOrd="0" destOrd="0" parTransId="{AFA08CEF-2481-4353-818F-CF484BB2D6BC}" sibTransId="{27CBD8F0-7829-470D-9AD9-839A29EEA869}"/>
    <dgm:cxn modelId="{2980B5F6-E7AF-4113-8F45-1996D1B441AA}" srcId="{AD91354E-6A24-4759-896A-EFF11D8318D4}" destId="{579662E2-E261-4FC1-88D0-42AB1503B2AB}" srcOrd="2" destOrd="0" parTransId="{9BA380BE-F411-46AF-963B-55504C4823FC}" sibTransId="{B6148F91-78C0-4C52-AFC5-C3375F2279E9}"/>
    <dgm:cxn modelId="{DBA2566A-F3F3-44D5-95AA-1E138EF033CD}" type="presOf" srcId="{2DE2AB16-653F-41B1-AFA6-0AB625DA8496}" destId="{A239789D-AF46-4A18-B3DB-F9DF2D538610}" srcOrd="0" destOrd="0" presId="urn:microsoft.com/office/officeart/2009/3/layout/IncreasingArrowsProcess"/>
    <dgm:cxn modelId="{BF11EB95-29F7-4879-A277-570829DC7586}" srcId="{6E1A392B-E69F-45E4-AECC-9242F12A907A}" destId="{BEBBC6B9-C278-4654-AC4C-AAD46C0BC560}" srcOrd="3" destOrd="0" parTransId="{3530BDA0-7454-4328-9E9C-12166E7AC891}" sibTransId="{6EC3A8B9-0D51-43D7-975F-AF0974B83FD8}"/>
    <dgm:cxn modelId="{AFCA7F24-5AFC-43DF-A6A2-88D76C8E5239}" srcId="{6E1A392B-E69F-45E4-AECC-9242F12A907A}" destId="{AD91354E-6A24-4759-896A-EFF11D8318D4}" srcOrd="0" destOrd="0" parTransId="{ADE4AA8E-6CB3-459C-A452-809826F91524}" sibTransId="{954FBC18-E110-4573-A610-6C11EE781565}"/>
    <dgm:cxn modelId="{34A19406-DF16-4AD3-9EFA-BE1956FB7337}" type="presOf" srcId="{AD91354E-6A24-4759-896A-EFF11D8318D4}" destId="{E003F92F-BA14-40FD-BAA2-336F364F1553}" srcOrd="0" destOrd="0" presId="urn:microsoft.com/office/officeart/2009/3/layout/IncreasingArrowsProcess"/>
    <dgm:cxn modelId="{6BA276D5-4574-4622-B65F-D3B2A2800ED9}" type="presOf" srcId="{0AEB96D6-DB9F-41ED-AAB6-9B03C3ADEED2}" destId="{AC783A29-6DB0-4A5E-A060-D9D15E72558D}" srcOrd="0" destOrd="0" presId="urn:microsoft.com/office/officeart/2009/3/layout/IncreasingArrowsProcess"/>
    <dgm:cxn modelId="{3E190967-5DD5-4880-978D-B289F94BB91A}" type="presOf" srcId="{B0EDAA4C-D84A-485C-AE36-8F66DF93B1AA}" destId="{2ADF82BA-4526-473B-A1C9-E8BB6EABDC21}" srcOrd="0" destOrd="0" presId="urn:microsoft.com/office/officeart/2009/3/layout/IncreasingArrowsProcess"/>
    <dgm:cxn modelId="{D3755C68-A746-414E-B9DE-50C5C0234AED}" srcId="{AD91354E-6A24-4759-896A-EFF11D8318D4}" destId="{65B23104-3D6E-4F30-9C0B-44361E7807F6}" srcOrd="0" destOrd="0" parTransId="{ADED738B-B5E5-4CF5-84F7-5C9DEB117F9F}" sibTransId="{2600C008-9E00-4666-BB90-A2DF86A08A16}"/>
    <dgm:cxn modelId="{C63BDB7F-5550-4F29-8AB6-5975148F50E4}" srcId="{BAB06096-2879-4298-A150-F37F5F889D9D}" destId="{0AEB96D6-DB9F-41ED-AAB6-9B03C3ADEED2}" srcOrd="0" destOrd="0" parTransId="{F2D4B636-8B24-425F-8201-8C8F3E2C9371}" sibTransId="{236D04FE-48BA-4105-9464-D0A61588824A}"/>
    <dgm:cxn modelId="{5B35068E-792D-45BD-911D-B36DA9CACAF0}" srcId="{AD91354E-6A24-4759-896A-EFF11D8318D4}" destId="{23687DA7-9A10-4009-A57A-AF700F77DD3E}" srcOrd="1" destOrd="0" parTransId="{7C475056-BB96-49C1-BD9D-1F239D5ED480}" sibTransId="{904C65EF-3AB7-418B-A76D-93585427D2CA}"/>
    <dgm:cxn modelId="{5A296E6F-2C0D-4C8F-A742-5827069791D0}" type="presParOf" srcId="{BF920A4C-72F2-4D35-9125-406D6B0F4041}" destId="{E003F92F-BA14-40FD-BAA2-336F364F1553}" srcOrd="0" destOrd="0" presId="urn:microsoft.com/office/officeart/2009/3/layout/IncreasingArrowsProcess"/>
    <dgm:cxn modelId="{7723BB51-D300-480C-A2A4-EAAEA18921EF}" type="presParOf" srcId="{BF920A4C-72F2-4D35-9125-406D6B0F4041}" destId="{D51BA55E-94AA-4680-A53E-F2F58FFEE1C5}" srcOrd="1" destOrd="0" presId="urn:microsoft.com/office/officeart/2009/3/layout/IncreasingArrowsProcess"/>
    <dgm:cxn modelId="{8A94689D-D55B-408E-ADA2-5E44331F3A4A}" type="presParOf" srcId="{BF920A4C-72F2-4D35-9125-406D6B0F4041}" destId="{3A232931-756A-43DE-AE82-1B42D681A3DB}" srcOrd="2" destOrd="0" presId="urn:microsoft.com/office/officeart/2009/3/layout/IncreasingArrowsProcess"/>
    <dgm:cxn modelId="{36E3703A-303A-48CF-8EFE-27A698CCD554}" type="presParOf" srcId="{BF920A4C-72F2-4D35-9125-406D6B0F4041}" destId="{A239789D-AF46-4A18-B3DB-F9DF2D538610}" srcOrd="3" destOrd="0" presId="urn:microsoft.com/office/officeart/2009/3/layout/IncreasingArrowsProcess"/>
    <dgm:cxn modelId="{5EFE9F03-37C5-4175-B83E-5EF4D5406F77}" type="presParOf" srcId="{BF920A4C-72F2-4D35-9125-406D6B0F4041}" destId="{4F29BA89-B217-40B7-847E-27C7921C76E3}" srcOrd="4" destOrd="0" presId="urn:microsoft.com/office/officeart/2009/3/layout/IncreasingArrowsProcess"/>
    <dgm:cxn modelId="{81BBC4FD-028B-4048-82C2-5B7D35E16CA9}" type="presParOf" srcId="{BF920A4C-72F2-4D35-9125-406D6B0F4041}" destId="{AC783A29-6DB0-4A5E-A060-D9D15E72558D}" srcOrd="5" destOrd="0" presId="urn:microsoft.com/office/officeart/2009/3/layout/IncreasingArrowsProcess"/>
    <dgm:cxn modelId="{DE26CBF4-15D5-4A39-87E3-EAC9D4CCFD66}" type="presParOf" srcId="{BF920A4C-72F2-4D35-9125-406D6B0F4041}" destId="{1455A8EF-3E95-45E4-B62B-B76CCA8AF442}" srcOrd="6" destOrd="0" presId="urn:microsoft.com/office/officeart/2009/3/layout/IncreasingArrowsProcess"/>
    <dgm:cxn modelId="{FAB1F32B-71C2-4204-B3DB-2F1B17E8687E}" type="presParOf" srcId="{BF920A4C-72F2-4D35-9125-406D6B0F4041}" destId="{2ADF82BA-4526-473B-A1C9-E8BB6EABDC21}" srcOrd="7"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7168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fld id="{3823B520-DB7E-429B-9BC6-E0398E9E6EE7}" type="datetimeFigureOut">
              <a:rPr lang="en-GB"/>
              <a:pPr>
                <a:defRPr/>
              </a:pPr>
              <a:t>04/06/2015</a:t>
            </a:fld>
            <a:endParaRPr lang="en-GB"/>
          </a:p>
        </p:txBody>
      </p:sp>
      <p:sp>
        <p:nvSpPr>
          <p:cNvPr id="7168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7FD4D7CC-1A16-47D5-9A62-5C26A25F2E66}" type="slidenum">
              <a:rPr lang="en-GB"/>
              <a:pPr>
                <a:defRPr/>
              </a:pPr>
              <a:t>‹#›</a:t>
            </a:fld>
            <a:endParaRPr lang="en-GB"/>
          </a:p>
        </p:txBody>
      </p:sp>
    </p:spTree>
    <p:extLst>
      <p:ext uri="{BB962C8B-B14F-4D97-AF65-F5344CB8AC3E}">
        <p14:creationId xmlns:p14="http://schemas.microsoft.com/office/powerpoint/2010/main" val="170993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fontAlgn="auto">
              <a:spcBef>
                <a:spcPts val="0"/>
              </a:spcBef>
              <a:spcAft>
                <a:spcPts val="0"/>
              </a:spcAft>
              <a:defRPr sz="1100">
                <a:latin typeface="+mn-lt"/>
              </a:defRPr>
            </a:lvl1pPr>
          </a:lstStyle>
          <a:p>
            <a:pPr>
              <a:defRPr/>
            </a:pPr>
            <a:endParaRPr lang="en-US"/>
          </a:p>
        </p:txBody>
      </p:sp>
      <p:sp>
        <p:nvSpPr>
          <p:cNvPr id="4099"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fontAlgn="auto">
              <a:spcBef>
                <a:spcPts val="0"/>
              </a:spcBef>
              <a:spcAft>
                <a:spcPts val="0"/>
              </a:spcAft>
              <a:defRPr sz="1100">
                <a:latin typeface="+mn-lt"/>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fontAlgn="auto">
              <a:spcBef>
                <a:spcPts val="0"/>
              </a:spcBef>
              <a:spcAft>
                <a:spcPts val="0"/>
              </a:spcAft>
              <a:defRPr sz="1100">
                <a:latin typeface="+mn-lt"/>
              </a:defRPr>
            </a:lvl1pPr>
          </a:lstStyle>
          <a:p>
            <a:pPr>
              <a:defRPr/>
            </a:pPr>
            <a:endParaRPr lang="en-US"/>
          </a:p>
        </p:txBody>
      </p:sp>
      <p:sp>
        <p:nvSpPr>
          <p:cNvPr id="410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fontAlgn="auto">
              <a:spcBef>
                <a:spcPts val="0"/>
              </a:spcBef>
              <a:spcAft>
                <a:spcPts val="0"/>
              </a:spcAft>
              <a:defRPr sz="1100">
                <a:latin typeface="+mn-lt"/>
              </a:defRPr>
            </a:lvl1pPr>
          </a:lstStyle>
          <a:p>
            <a:pPr>
              <a:defRPr/>
            </a:pPr>
            <a:fld id="{8F041B94-DBE3-4A1B-8F39-F027F81FED04}" type="slidenum">
              <a:rPr lang="en-US"/>
              <a:pPr>
                <a:defRPr/>
              </a:pPr>
              <a:t>‹#›</a:t>
            </a:fld>
            <a:endParaRPr lang="en-US"/>
          </a:p>
        </p:txBody>
      </p:sp>
    </p:spTree>
    <p:extLst>
      <p:ext uri="{BB962C8B-B14F-4D97-AF65-F5344CB8AC3E}">
        <p14:creationId xmlns:p14="http://schemas.microsoft.com/office/powerpoint/2010/main" val="1893769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p:txBody>
          <a:bodyPr/>
          <a:lstStyle/>
          <a:p>
            <a:pPr fontAlgn="base">
              <a:spcBef>
                <a:spcPct val="0"/>
              </a:spcBef>
              <a:spcAft>
                <a:spcPct val="0"/>
              </a:spcAft>
              <a:defRPr/>
            </a:pPr>
            <a:fld id="{9C3D8105-FA96-4322-93CB-9C79DA909C68}" type="slidenum">
              <a:rPr lang="en-US" smtClean="0">
                <a:ea typeface="ＭＳ Ｐゴシック"/>
                <a:cs typeface="ＭＳ Ｐゴシック"/>
              </a:rPr>
              <a:pPr fontAlgn="base">
                <a:spcBef>
                  <a:spcPct val="0"/>
                </a:spcBef>
                <a:spcAft>
                  <a:spcPct val="0"/>
                </a:spcAft>
                <a:defRPr/>
              </a:pPr>
              <a:t>1</a:t>
            </a:fld>
            <a:endParaRPr lang="en-US" smtClean="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spcBef>
                <a:spcPct val="0"/>
              </a:spcBef>
            </a:pPr>
            <a:endParaRPr lang="en-GB"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p:txBody>
          <a:bodyPr/>
          <a:lstStyle/>
          <a:p>
            <a:pPr fontAlgn="base">
              <a:spcBef>
                <a:spcPct val="0"/>
              </a:spcBef>
              <a:spcAft>
                <a:spcPct val="0"/>
              </a:spcAft>
              <a:defRPr/>
            </a:pPr>
            <a:fld id="{B31FB240-2383-44CD-A514-3C9A5816FA12}" type="slidenum">
              <a:rPr lang="en-US">
                <a:ea typeface="ＭＳ Ｐゴシック" pitchFamily="34" charset="-128"/>
              </a:rPr>
              <a:pPr fontAlgn="base">
                <a:spcBef>
                  <a:spcPct val="0"/>
                </a:spcBef>
                <a:spcAft>
                  <a:spcPct val="0"/>
                </a:spcAft>
                <a:defRPr/>
              </a:pPr>
              <a:t>10</a:t>
            </a:fld>
            <a:endParaRPr lang="en-US">
              <a:ea typeface="ＭＳ Ｐゴシック" pitchFamily="34" charset="-128"/>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marL="742950" lvl="1" indent="-285750" eaLnBrk="1" hangingPunct="1">
              <a:spcBef>
                <a:spcPct val="0"/>
              </a:spcBef>
              <a:buFontTx/>
              <a:buChar char="•"/>
            </a:pPr>
            <a:endParaRPr lang="en-GB" sz="400" smtClean="0"/>
          </a:p>
          <a:p>
            <a:pPr eaLnBrk="1" hangingPunct="1">
              <a:spcBef>
                <a:spcPct val="0"/>
              </a:spcBef>
            </a:pPr>
            <a:endParaRPr lang="en-GB"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5B461581-88F7-466D-AD48-75549EBBB3B9}" type="slidenum">
              <a:rPr lang="en-US" sz="1200">
                <a:latin typeface="Calibri" pitchFamily="34" charset="0"/>
                <a:ea typeface="ＭＳ Ｐゴシック"/>
                <a:cs typeface="ＭＳ Ｐゴシック"/>
              </a:rPr>
              <a:pPr algn="r" defTabSz="919163"/>
              <a:t>11</a:t>
            </a:fld>
            <a:endParaRPr lang="en-US" sz="1200">
              <a:latin typeface="Calibri" pitchFamily="34" charset="0"/>
              <a:ea typeface="ＭＳ Ｐゴシック"/>
              <a:cs typeface="ＭＳ Ｐゴシック"/>
            </a:endParaRPr>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p:spPr>
        <p:txBody>
          <a:bodyPr lIns="91575" tIns="45787" rIns="91575" bIns="45787"/>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5FAB5937-5349-475C-AD40-AAD18E331FA5}" type="slidenum">
              <a:rPr lang="en-US" sz="1200">
                <a:latin typeface="Calibri" pitchFamily="34" charset="0"/>
                <a:ea typeface="ＭＳ Ｐゴシック"/>
                <a:cs typeface="ＭＳ Ｐゴシック"/>
              </a:rPr>
              <a:pPr algn="r" defTabSz="919163"/>
              <a:t>12</a:t>
            </a:fld>
            <a:endParaRPr lang="en-US" sz="1200">
              <a:latin typeface="Calibri" pitchFamily="34" charset="0"/>
              <a:ea typeface="ＭＳ Ｐゴシック"/>
              <a:cs typeface="ＭＳ Ｐゴシック"/>
            </a:endParaRPr>
          </a:p>
        </p:txBody>
      </p:sp>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noFill/>
          <a:ln/>
        </p:spPr>
        <p:txBody>
          <a:bodyPr lIns="91575" tIns="45787" rIns="91575" bIns="45787"/>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5C7E2E4F-DFF4-471D-818F-7764F1AEC4F2}" type="slidenum">
              <a:rPr lang="en-US" sz="1200">
                <a:latin typeface="Calibri" pitchFamily="34" charset="0"/>
                <a:ea typeface="ＭＳ Ｐゴシック"/>
                <a:cs typeface="ＭＳ Ｐゴシック"/>
              </a:rPr>
              <a:pPr algn="r" defTabSz="919163"/>
              <a:t>13</a:t>
            </a:fld>
            <a:endParaRPr lang="en-US" sz="1200">
              <a:latin typeface="Calibri" pitchFamily="34" charset="0"/>
              <a:ea typeface="ＭＳ Ｐゴシック"/>
              <a:cs typeface="ＭＳ Ｐゴシック"/>
            </a:endParaRPr>
          </a:p>
        </p:txBody>
      </p:sp>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a:xfrm>
            <a:off x="709613" y="4537075"/>
            <a:ext cx="5680075" cy="4605338"/>
          </a:xfrm>
          <a:noFill/>
          <a:ln/>
        </p:spPr>
        <p:txBody>
          <a:bodyPr lIns="91575" tIns="45787" rIns="91575" bIns="45787"/>
          <a:lstStyle/>
          <a:p>
            <a:pPr lvl="1" eaLnBrk="1" hangingPunct="1">
              <a:lnSpc>
                <a:spcPct val="80000"/>
              </a:lnSpc>
            </a:pPr>
            <a:r>
              <a:rPr lang="en-GB" sz="1100" b="1" smtClean="0"/>
              <a:t>Municipal Buildings</a:t>
            </a:r>
          </a:p>
          <a:p>
            <a:pPr lvl="2" eaLnBrk="1" hangingPunct="1">
              <a:lnSpc>
                <a:spcPct val="80000"/>
              </a:lnSpc>
            </a:pPr>
            <a:r>
              <a:rPr lang="en-GB" sz="1100" b="1" smtClean="0"/>
              <a:t>Carbon Management Plan aligns to 30% reduction target by 2020</a:t>
            </a:r>
          </a:p>
          <a:p>
            <a:pPr lvl="2" eaLnBrk="1" hangingPunct="1">
              <a:lnSpc>
                <a:spcPct val="80000"/>
              </a:lnSpc>
            </a:pPr>
            <a:r>
              <a:rPr lang="en-GB" sz="1100" b="1" smtClean="0"/>
              <a:t>74% carbon emissions from buildings, 18% street lighting,  8% transport</a:t>
            </a:r>
          </a:p>
          <a:p>
            <a:pPr lvl="2" eaLnBrk="1" hangingPunct="1">
              <a:lnSpc>
                <a:spcPct val="80000"/>
              </a:lnSpc>
            </a:pPr>
            <a:r>
              <a:rPr lang="en-GB" sz="1100" b="1" smtClean="0"/>
              <a:t>Actions: BMS and retrofitting buildings,  PC shutdown,  voltage &amp; boiler optimisation,  electric  vehicles, LED lighting</a:t>
            </a:r>
          </a:p>
          <a:p>
            <a:pPr lvl="1" eaLnBrk="1" hangingPunct="1">
              <a:lnSpc>
                <a:spcPct val="80000"/>
              </a:lnSpc>
            </a:pPr>
            <a:r>
              <a:rPr lang="en-GB" sz="1100" b="1" smtClean="0"/>
              <a:t>Tertiary Buildings</a:t>
            </a:r>
          </a:p>
          <a:p>
            <a:pPr lvl="2" eaLnBrk="1" hangingPunct="1">
              <a:lnSpc>
                <a:spcPct val="80000"/>
              </a:lnSpc>
            </a:pPr>
            <a:r>
              <a:rPr lang="en-GB" sz="1100" b="1" smtClean="0"/>
              <a:t>Use SPEN heat mapping and FCD energy model to target private sector energy consumers we need to work with</a:t>
            </a:r>
          </a:p>
          <a:p>
            <a:pPr lvl="1" eaLnBrk="1" hangingPunct="1">
              <a:lnSpc>
                <a:spcPct val="80000"/>
              </a:lnSpc>
            </a:pPr>
            <a:r>
              <a:rPr lang="en-GB" sz="1100" b="1" smtClean="0"/>
              <a:t>Residential Buildings</a:t>
            </a:r>
          </a:p>
          <a:p>
            <a:pPr lvl="2" eaLnBrk="1" hangingPunct="1">
              <a:lnSpc>
                <a:spcPct val="80000"/>
              </a:lnSpc>
            </a:pPr>
            <a:r>
              <a:rPr lang="en-GB" sz="1100" b="1" smtClean="0"/>
              <a:t>Energy efficiency &amp; insulation retrofit in social housing, G-HEAT team</a:t>
            </a:r>
          </a:p>
          <a:p>
            <a:pPr lvl="2" eaLnBrk="1" hangingPunct="1">
              <a:lnSpc>
                <a:spcPct val="80000"/>
              </a:lnSpc>
            </a:pPr>
            <a:r>
              <a:rPr lang="en-GB" sz="1100" b="1" smtClean="0"/>
              <a:t>Tackle retrofitting in private housing (tenements)</a:t>
            </a:r>
          </a:p>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7DCC2867-62A2-47BA-9118-03B4246EE6FE}" type="slidenum">
              <a:rPr lang="en-US" sz="1200">
                <a:latin typeface="Calibri" pitchFamily="34" charset="0"/>
                <a:ea typeface="ＭＳ Ｐゴシック"/>
                <a:cs typeface="ＭＳ Ｐゴシック"/>
              </a:rPr>
              <a:pPr algn="r" defTabSz="919163"/>
              <a:t>14</a:t>
            </a:fld>
            <a:endParaRPr lang="en-US" sz="1200">
              <a:latin typeface="Calibri" pitchFamily="34" charset="0"/>
              <a:ea typeface="ＭＳ Ｐゴシック"/>
              <a:cs typeface="ＭＳ Ｐゴシック"/>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xfrm>
            <a:off x="709613" y="4537075"/>
            <a:ext cx="5680075" cy="4605338"/>
          </a:xfrm>
          <a:noFill/>
          <a:ln/>
        </p:spPr>
        <p:txBody>
          <a:bodyPr lIns="91575" tIns="45787" rIns="91575" bIns="45787"/>
          <a:lstStyle/>
          <a:p>
            <a:pPr lvl="1" eaLnBrk="1" hangingPunct="1">
              <a:lnSpc>
                <a:spcPct val="70000"/>
              </a:lnSpc>
            </a:pPr>
            <a:r>
              <a:rPr lang="en-GB" b="1" smtClean="0"/>
              <a:t>Local electricity production</a:t>
            </a:r>
          </a:p>
          <a:p>
            <a:pPr lvl="2" eaLnBrk="1" hangingPunct="1">
              <a:lnSpc>
                <a:spcPct val="70000"/>
              </a:lnSpc>
              <a:buFont typeface="Wingdings" pitchFamily="2" charset="2"/>
              <a:buChar char="Ø"/>
            </a:pPr>
            <a:r>
              <a:rPr lang="en-GB" b="1" smtClean="0"/>
              <a:t>Wind turbines</a:t>
            </a:r>
          </a:p>
          <a:p>
            <a:pPr lvl="2" eaLnBrk="1" hangingPunct="1">
              <a:lnSpc>
                <a:spcPct val="70000"/>
              </a:lnSpc>
              <a:buFont typeface="Wingdings" pitchFamily="2" charset="2"/>
              <a:buChar char="Ø"/>
            </a:pPr>
            <a:r>
              <a:rPr lang="en-GB" b="1" smtClean="0"/>
              <a:t>Solar photo-voltaics on vacant land</a:t>
            </a:r>
          </a:p>
          <a:p>
            <a:pPr lvl="2" eaLnBrk="1" hangingPunct="1">
              <a:lnSpc>
                <a:spcPct val="70000"/>
              </a:lnSpc>
              <a:buFont typeface="Wingdings" pitchFamily="2" charset="2"/>
              <a:buChar char="Ø"/>
            </a:pPr>
            <a:r>
              <a:rPr lang="en-GB" b="1" smtClean="0"/>
              <a:t>Energy from waste</a:t>
            </a:r>
          </a:p>
          <a:p>
            <a:pPr lvl="2" eaLnBrk="1" hangingPunct="1">
              <a:lnSpc>
                <a:spcPct val="70000"/>
              </a:lnSpc>
              <a:buFont typeface="Wingdings" pitchFamily="2" charset="2"/>
              <a:buChar char="Ø"/>
            </a:pPr>
            <a:r>
              <a:rPr lang="en-GB" b="1" smtClean="0"/>
              <a:t>Potential for geothermal, heat pumps and</a:t>
            </a:r>
          </a:p>
          <a:p>
            <a:pPr lvl="2" eaLnBrk="1" hangingPunct="1">
              <a:lnSpc>
                <a:spcPct val="70000"/>
              </a:lnSpc>
              <a:buFont typeface="Wingdings" pitchFamily="2" charset="2"/>
              <a:buChar char="Ø"/>
            </a:pPr>
            <a:r>
              <a:rPr lang="en-GB" b="1" smtClean="0"/>
              <a:t>Micro-HEP</a:t>
            </a:r>
          </a:p>
          <a:p>
            <a:pPr lvl="1" eaLnBrk="1" hangingPunct="1">
              <a:lnSpc>
                <a:spcPct val="70000"/>
              </a:lnSpc>
            </a:pPr>
            <a:r>
              <a:rPr lang="en-GB" b="1" smtClean="0"/>
              <a:t>District Heating </a:t>
            </a:r>
          </a:p>
          <a:p>
            <a:pPr lvl="2" eaLnBrk="1" hangingPunct="1">
              <a:lnSpc>
                <a:spcPct val="70000"/>
              </a:lnSpc>
              <a:buFont typeface="Wingdings" pitchFamily="2" charset="2"/>
              <a:buChar char="Ø"/>
            </a:pPr>
            <a:r>
              <a:rPr lang="en-GB" b="1" smtClean="0"/>
              <a:t>North Glasgow/City Centre North</a:t>
            </a:r>
          </a:p>
          <a:p>
            <a:pPr lvl="2" eaLnBrk="1" hangingPunct="1">
              <a:lnSpc>
                <a:spcPct val="70000"/>
              </a:lnSpc>
              <a:buFont typeface="Wingdings" pitchFamily="2" charset="2"/>
              <a:buChar char="Ø"/>
            </a:pPr>
            <a:r>
              <a:rPr lang="en-GB" b="1" smtClean="0"/>
              <a:t>Polmadie/Gorbals</a:t>
            </a:r>
          </a:p>
          <a:p>
            <a:pPr lvl="2" eaLnBrk="1" hangingPunct="1">
              <a:lnSpc>
                <a:spcPct val="70000"/>
              </a:lnSpc>
              <a:buFont typeface="Wingdings" pitchFamily="2" charset="2"/>
              <a:buChar char="Ø"/>
            </a:pPr>
            <a:r>
              <a:rPr lang="en-GB" b="1" smtClean="0"/>
              <a:t>Athletes Village</a:t>
            </a:r>
          </a:p>
          <a:p>
            <a:pPr lvl="1" eaLnBrk="1" hangingPunct="1">
              <a:lnSpc>
                <a:spcPct val="70000"/>
              </a:lnSpc>
            </a:pPr>
            <a:r>
              <a:rPr lang="en-GB" b="1" smtClean="0"/>
              <a:t>Energy Services Company (ESCo)</a:t>
            </a:r>
          </a:p>
          <a:p>
            <a:pPr lvl="1" eaLnBrk="1" hangingPunct="1">
              <a:lnSpc>
                <a:spcPct val="70000"/>
              </a:lnSpc>
            </a:pPr>
            <a:r>
              <a:rPr lang="en-GB" b="1" smtClean="0"/>
              <a:t>Smart Grids</a:t>
            </a:r>
          </a:p>
          <a:p>
            <a:pPr lvl="2" eaLnBrk="1" hangingPunct="1">
              <a:lnSpc>
                <a:spcPct val="70000"/>
              </a:lnSpc>
            </a:pPr>
            <a:r>
              <a:rPr lang="en-GB" b="1" smtClean="0"/>
              <a:t>Intelligent technology and smart meters</a:t>
            </a:r>
          </a:p>
          <a:p>
            <a:pPr lvl="2" eaLnBrk="1" hangingPunct="1">
              <a:lnSpc>
                <a:spcPct val="70000"/>
              </a:lnSpc>
            </a:pPr>
            <a:r>
              <a:rPr lang="en-GB" b="1" smtClean="0"/>
              <a:t>Demand Side Management</a:t>
            </a: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24FC3126-E7B4-47CE-8F8A-F42B3A4F0096}" type="slidenum">
              <a:rPr lang="en-US" sz="1200">
                <a:latin typeface="Calibri" pitchFamily="34" charset="0"/>
                <a:ea typeface="ＭＳ Ｐゴシック"/>
                <a:cs typeface="ＭＳ Ｐゴシック"/>
              </a:rPr>
              <a:pPr algn="r" defTabSz="919163"/>
              <a:t>15</a:t>
            </a:fld>
            <a:endParaRPr lang="en-US" sz="1200">
              <a:latin typeface="Calibri" pitchFamily="34" charset="0"/>
              <a:ea typeface="ＭＳ Ｐゴシック"/>
              <a:cs typeface="ＭＳ Ｐゴシック"/>
            </a:endParaRPr>
          </a:p>
        </p:txBody>
      </p:sp>
      <p:sp>
        <p:nvSpPr>
          <p:cNvPr id="46082" name="Rectangle 2"/>
          <p:cNvSpPr>
            <a:spLocks noGrp="1" noRot="1" noChangeAspect="1" noChangeArrowheads="1" noTextEdit="1"/>
          </p:cNvSpPr>
          <p:nvPr>
            <p:ph type="sldImg"/>
          </p:nvPr>
        </p:nvSpPr>
        <p:spPr>
          <a:xfrm>
            <a:off x="1143000" y="685800"/>
            <a:ext cx="4572000" cy="3429000"/>
          </a:xfrm>
          <a:ln/>
        </p:spPr>
      </p:sp>
      <p:sp>
        <p:nvSpPr>
          <p:cNvPr id="46083" name="Rectangle 3"/>
          <p:cNvSpPr>
            <a:spLocks noGrp="1" noChangeArrowheads="1"/>
          </p:cNvSpPr>
          <p:nvPr>
            <p:ph type="body" idx="1"/>
          </p:nvPr>
        </p:nvSpPr>
        <p:spPr>
          <a:xfrm>
            <a:off x="709613" y="4537075"/>
            <a:ext cx="5680075" cy="4605338"/>
          </a:xfrm>
          <a:noFill/>
          <a:ln/>
        </p:spPr>
        <p:txBody>
          <a:bodyPr lIns="91575" tIns="45787" rIns="91575" bIns="45787"/>
          <a:lstStyle/>
          <a:p>
            <a:pPr eaLnBrk="1" hangingPunct="1">
              <a:lnSpc>
                <a:spcPct val="70000"/>
              </a:lnSpc>
            </a:pPr>
            <a:endParaRPr lang="en-GB" sz="2200" b="1" smtClean="0"/>
          </a:p>
          <a:p>
            <a:pPr lvl="1" eaLnBrk="1" hangingPunct="1">
              <a:lnSpc>
                <a:spcPct val="70000"/>
              </a:lnSpc>
            </a:pPr>
            <a:r>
              <a:rPr lang="en-GB" sz="1400" b="1" smtClean="0"/>
              <a:t>Municipal Fleet</a:t>
            </a:r>
          </a:p>
          <a:p>
            <a:pPr lvl="2" eaLnBrk="1" hangingPunct="1">
              <a:lnSpc>
                <a:spcPct val="90000"/>
              </a:lnSpc>
              <a:buFontTx/>
              <a:buChar char="•"/>
            </a:pPr>
            <a:r>
              <a:rPr lang="en-GB" sz="1400" b="1" smtClean="0"/>
              <a:t>Reduction in numbers, journeys, route rationalisation, procuring most efficient vehicles</a:t>
            </a:r>
          </a:p>
          <a:p>
            <a:pPr lvl="2" eaLnBrk="1" hangingPunct="1">
              <a:lnSpc>
                <a:spcPct val="90000"/>
              </a:lnSpc>
              <a:buFontTx/>
              <a:buChar char="•"/>
            </a:pPr>
            <a:r>
              <a:rPr lang="en-GB" sz="1400" b="1" smtClean="0"/>
              <a:t>Driver education</a:t>
            </a:r>
          </a:p>
          <a:p>
            <a:pPr lvl="2" eaLnBrk="1" hangingPunct="1">
              <a:lnSpc>
                <a:spcPct val="90000"/>
              </a:lnSpc>
              <a:buFontTx/>
              <a:buChar char="•"/>
            </a:pPr>
            <a:r>
              <a:rPr lang="en-GB" sz="1400" b="1" smtClean="0"/>
              <a:t>Electric fleet vehicles</a:t>
            </a:r>
          </a:p>
          <a:p>
            <a:pPr lvl="1" eaLnBrk="1" hangingPunct="1">
              <a:lnSpc>
                <a:spcPct val="70000"/>
              </a:lnSpc>
            </a:pPr>
            <a:r>
              <a:rPr lang="en-GB" sz="1400" b="1" smtClean="0"/>
              <a:t>Private and commercial</a:t>
            </a:r>
          </a:p>
          <a:p>
            <a:pPr lvl="2" eaLnBrk="1" hangingPunct="1">
              <a:lnSpc>
                <a:spcPct val="70000"/>
              </a:lnSpc>
            </a:pPr>
            <a:r>
              <a:rPr lang="en-GB" sz="1400" b="1" smtClean="0"/>
              <a:t>Free electric vehicle charging points</a:t>
            </a:r>
          </a:p>
          <a:p>
            <a:pPr lvl="2" eaLnBrk="1" hangingPunct="1">
              <a:lnSpc>
                <a:spcPct val="70000"/>
              </a:lnSpc>
            </a:pPr>
            <a:r>
              <a:rPr lang="en-GB" sz="1400" b="1" smtClean="0"/>
              <a:t>City bike hire scheme</a:t>
            </a:r>
          </a:p>
          <a:p>
            <a:pPr lvl="2" eaLnBrk="1" hangingPunct="1">
              <a:lnSpc>
                <a:spcPct val="70000"/>
              </a:lnSpc>
            </a:pPr>
            <a:r>
              <a:rPr lang="en-GB" sz="1400" b="1" smtClean="0"/>
              <a:t>Bus operators – electric vehicles</a:t>
            </a:r>
          </a:p>
          <a:p>
            <a:pPr lvl="1" eaLnBrk="1" hangingPunct="1">
              <a:lnSpc>
                <a:spcPct val="70000"/>
              </a:lnSpc>
            </a:pPr>
            <a:r>
              <a:rPr lang="en-GB" sz="1400" b="1" smtClean="0"/>
              <a:t>Sustainable Transport</a:t>
            </a:r>
          </a:p>
          <a:p>
            <a:pPr lvl="2" eaLnBrk="1" hangingPunct="1">
              <a:lnSpc>
                <a:spcPct val="70000"/>
              </a:lnSpc>
            </a:pPr>
            <a:r>
              <a:rPr lang="en-GB" sz="1400" b="1" smtClean="0"/>
              <a:t>Local Transport Strategy</a:t>
            </a:r>
          </a:p>
          <a:p>
            <a:pPr lvl="2" eaLnBrk="1" hangingPunct="1">
              <a:lnSpc>
                <a:spcPct val="70000"/>
              </a:lnSpc>
            </a:pPr>
            <a:r>
              <a:rPr lang="en-GB" sz="1400" b="1" smtClean="0"/>
              <a:t>Active travel – cycling, walking</a:t>
            </a:r>
          </a:p>
          <a:p>
            <a:pPr lvl="2" eaLnBrk="1" hangingPunct="1">
              <a:lnSpc>
                <a:spcPct val="70000"/>
              </a:lnSpc>
            </a:pPr>
            <a:r>
              <a:rPr lang="en-GB" sz="1400" b="1" smtClean="0"/>
              <a:t>Improvement to public transport</a:t>
            </a:r>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D4C5595D-5113-44DE-99E3-BEC6FAF703DB}" type="slidenum">
              <a:rPr lang="en-US" sz="1200">
                <a:latin typeface="Calibri" pitchFamily="34" charset="0"/>
                <a:ea typeface="ＭＳ Ｐゴシック"/>
                <a:cs typeface="ＭＳ Ｐゴシック"/>
              </a:rPr>
              <a:pPr algn="r" defTabSz="919163"/>
              <a:t>16</a:t>
            </a:fld>
            <a:endParaRPr lang="en-US" sz="1200">
              <a:latin typeface="Calibri" pitchFamily="34" charset="0"/>
              <a:ea typeface="ＭＳ Ｐゴシック"/>
              <a:cs typeface="ＭＳ Ｐゴシック"/>
            </a:endParaRPr>
          </a:p>
        </p:txBody>
      </p:sp>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a:noFill/>
          <a:ln/>
        </p:spPr>
        <p:txBody>
          <a:bodyPr lIns="91575" tIns="45787" rIns="91575" bIns="45787"/>
          <a:lstStyle/>
          <a:p>
            <a:pPr lvl="1" eaLnBrk="1" hangingPunct="1">
              <a:lnSpc>
                <a:spcPct val="70000"/>
              </a:lnSpc>
            </a:pPr>
            <a:r>
              <a:rPr lang="en-GB" b="1" smtClean="0"/>
              <a:t>Waste hierarchy</a:t>
            </a:r>
          </a:p>
          <a:p>
            <a:pPr lvl="2" eaLnBrk="1" hangingPunct="1">
              <a:lnSpc>
                <a:spcPct val="70000"/>
              </a:lnSpc>
            </a:pPr>
            <a:r>
              <a:rPr lang="en-GB" b="1" smtClean="0"/>
              <a:t>Using waste hierarchy in strategic waste management</a:t>
            </a:r>
            <a:r>
              <a:rPr lang="en-GB" smtClean="0"/>
              <a:t> </a:t>
            </a:r>
          </a:p>
          <a:p>
            <a:pPr lvl="1" eaLnBrk="1" hangingPunct="1">
              <a:lnSpc>
                <a:spcPct val="70000"/>
              </a:lnSpc>
            </a:pPr>
            <a:r>
              <a:rPr lang="en-GB" b="1" smtClean="0"/>
              <a:t>Waste Strategy 2010</a:t>
            </a:r>
          </a:p>
          <a:p>
            <a:pPr lvl="2" eaLnBrk="1" hangingPunct="1">
              <a:lnSpc>
                <a:spcPct val="70000"/>
              </a:lnSpc>
            </a:pPr>
            <a:r>
              <a:rPr lang="en-GB" b="1" smtClean="0"/>
              <a:t>Aligns with Scottish Government Zero Waste Plan</a:t>
            </a:r>
          </a:p>
          <a:p>
            <a:pPr lvl="2" eaLnBrk="1" hangingPunct="1">
              <a:lnSpc>
                <a:spcPct val="90000"/>
              </a:lnSpc>
            </a:pPr>
            <a:r>
              <a:rPr lang="en-GB" b="1" smtClean="0"/>
              <a:t>Covers – </a:t>
            </a:r>
          </a:p>
          <a:p>
            <a:pPr lvl="3" eaLnBrk="1" hangingPunct="1">
              <a:lnSpc>
                <a:spcPct val="90000"/>
              </a:lnSpc>
              <a:buFont typeface="Wingdings" pitchFamily="2" charset="2"/>
              <a:buChar char="Ø"/>
            </a:pPr>
            <a:r>
              <a:rPr lang="en-GB" b="1" smtClean="0"/>
              <a:t>Collection</a:t>
            </a:r>
          </a:p>
          <a:p>
            <a:pPr lvl="3" eaLnBrk="1" hangingPunct="1">
              <a:lnSpc>
                <a:spcPct val="90000"/>
              </a:lnSpc>
              <a:buFont typeface="Wingdings" pitchFamily="2" charset="2"/>
              <a:buChar char="Ø"/>
            </a:pPr>
            <a:r>
              <a:rPr lang="en-GB" b="1" smtClean="0"/>
              <a:t>Recycling</a:t>
            </a:r>
          </a:p>
          <a:p>
            <a:pPr lvl="3" eaLnBrk="1" hangingPunct="1">
              <a:lnSpc>
                <a:spcPct val="90000"/>
              </a:lnSpc>
              <a:buFont typeface="Wingdings" pitchFamily="2" charset="2"/>
              <a:buChar char="Ø"/>
            </a:pPr>
            <a:r>
              <a:rPr lang="en-GB" b="1" smtClean="0"/>
              <a:t>Residual Waste Treatment</a:t>
            </a:r>
          </a:p>
          <a:p>
            <a:pPr lvl="3" eaLnBrk="1" hangingPunct="1">
              <a:lnSpc>
                <a:spcPct val="90000"/>
              </a:lnSpc>
              <a:buFont typeface="Wingdings" pitchFamily="2" charset="2"/>
              <a:buChar char="Ø"/>
            </a:pPr>
            <a:r>
              <a:rPr lang="en-GB" b="1" smtClean="0"/>
              <a:t>Landfill</a:t>
            </a:r>
          </a:p>
          <a:p>
            <a:pPr lvl="1" eaLnBrk="1" hangingPunct="1">
              <a:lnSpc>
                <a:spcPct val="70000"/>
              </a:lnSpc>
            </a:pPr>
            <a:r>
              <a:rPr lang="en-GB" b="1" smtClean="0"/>
              <a:t>Glasgow Recycling and Renewable Energy Centre will</a:t>
            </a:r>
          </a:p>
          <a:p>
            <a:pPr lvl="2" eaLnBrk="1" hangingPunct="1">
              <a:lnSpc>
                <a:spcPct val="70000"/>
              </a:lnSpc>
            </a:pPr>
            <a:r>
              <a:rPr lang="en-GB" b="1" smtClean="0"/>
              <a:t>Divert 90% of green bin residual waste away from landfill</a:t>
            </a:r>
          </a:p>
          <a:p>
            <a:pPr lvl="2" eaLnBrk="1" hangingPunct="1">
              <a:lnSpc>
                <a:spcPct val="70000"/>
              </a:lnSpc>
            </a:pPr>
            <a:r>
              <a:rPr lang="en-GB" b="1" smtClean="0"/>
              <a:t>Releasing recyclable resources</a:t>
            </a:r>
          </a:p>
          <a:p>
            <a:pPr lvl="2" eaLnBrk="1" hangingPunct="1">
              <a:lnSpc>
                <a:spcPct val="70000"/>
              </a:lnSpc>
            </a:pPr>
            <a:r>
              <a:rPr lang="en-GB" b="1" smtClean="0"/>
              <a:t>Produces heat and power </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p:spPr>
        <p:txBody>
          <a:bodyPr/>
          <a:lstStyle/>
          <a:p>
            <a:pPr eaLnBrk="1" hangingPunct="1"/>
            <a:endParaRPr lang="en-GB" smtClean="0"/>
          </a:p>
        </p:txBody>
      </p:sp>
      <p:sp>
        <p:nvSpPr>
          <p:cNvPr id="19459"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lIns="91425" tIns="45713" rIns="91425" bIns="45713" anchor="b"/>
          <a:lstStyle/>
          <a:p>
            <a:pPr algn="r"/>
            <a:fld id="{AA4D1CD3-6554-417C-8675-030D9675C5B7}" type="slidenum">
              <a:rPr lang="en-US" sz="1300">
                <a:solidFill>
                  <a:srgbClr val="000000"/>
                </a:solidFill>
                <a:latin typeface="Calibri" pitchFamily="34" charset="0"/>
              </a:rPr>
              <a:pPr algn="r"/>
              <a:t>2</a:t>
            </a:fld>
            <a:endParaRPr lang="en-US" sz="13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21506" name="Espace réservé des commentaires 2"/>
          <p:cNvSpPr>
            <a:spLocks noGrp="1"/>
          </p:cNvSpPr>
          <p:nvPr>
            <p:ph type="body" idx="1"/>
          </p:nvPr>
        </p:nvSpPr>
        <p:spPr>
          <a:noFill/>
          <a:ln/>
        </p:spPr>
        <p:txBody>
          <a:bodyPr/>
          <a:lstStyle/>
          <a:p>
            <a:pPr>
              <a:buFontTx/>
              <a:buChar char="•"/>
            </a:pPr>
            <a:r>
              <a:rPr lang="en-GB" b="1" smtClean="0">
                <a:solidFill>
                  <a:srgbClr val="000000"/>
                </a:solidFill>
                <a:latin typeface="Calibri,Bold"/>
              </a:rPr>
              <a:t>Cities need to:</a:t>
            </a:r>
          </a:p>
          <a:p>
            <a:pPr marL="742950" lvl="1" indent="-285750">
              <a:buFontTx/>
              <a:buChar char="•"/>
            </a:pPr>
            <a:r>
              <a:rPr lang="en-GB" sz="1100" b="1" smtClean="0">
                <a:latin typeface="Calibri" pitchFamily="34" charset="0"/>
              </a:rPr>
              <a:t>Meet the growing energy needs of rising population</a:t>
            </a:r>
          </a:p>
          <a:p>
            <a:pPr marL="742950" lvl="1" indent="-285750">
              <a:buFontTx/>
              <a:buChar char="•"/>
            </a:pPr>
            <a:r>
              <a:rPr lang="en-GB" sz="1100" b="1" smtClean="0">
                <a:latin typeface="Calibri" pitchFamily="34" charset="0"/>
              </a:rPr>
              <a:t>Tackling climate change and reduce greenhouse gas emissions</a:t>
            </a:r>
          </a:p>
          <a:p>
            <a:pPr marL="742950" lvl="1" indent="-285750">
              <a:buFontTx/>
              <a:buChar char="•"/>
            </a:pPr>
            <a:r>
              <a:rPr lang="en-GB" sz="1100" b="1" smtClean="0">
                <a:latin typeface="Calibri" pitchFamily="34" charset="0"/>
              </a:rPr>
              <a:t>Become more energy efficient</a:t>
            </a:r>
          </a:p>
          <a:p>
            <a:pPr marL="742950" lvl="1" indent="-285750">
              <a:buFontTx/>
              <a:buChar char="•"/>
            </a:pPr>
            <a:r>
              <a:rPr lang="en-GB" sz="1100" b="1" smtClean="0">
                <a:latin typeface="Calibri" pitchFamily="34" charset="0"/>
              </a:rPr>
              <a:t>Become more energy secure</a:t>
            </a:r>
          </a:p>
          <a:p>
            <a:pPr marL="742950" lvl="1" indent="-285750">
              <a:buFontTx/>
              <a:buChar char="•"/>
            </a:pPr>
            <a:r>
              <a:rPr lang="en-GB" sz="1100" b="1" smtClean="0">
                <a:latin typeface="Calibri" pitchFamily="34" charset="0"/>
              </a:rPr>
              <a:t>Producing more renewable energy</a:t>
            </a:r>
          </a:p>
          <a:p>
            <a:pPr marL="742950" lvl="1" indent="-285750">
              <a:buFontTx/>
              <a:buChar char="•"/>
            </a:pPr>
            <a:r>
              <a:rPr lang="en-GB" sz="1100" b="1" smtClean="0">
                <a:latin typeface="Calibri" pitchFamily="34" charset="0"/>
              </a:rPr>
              <a:t>Continue to thrive economically</a:t>
            </a:r>
          </a:p>
          <a:p>
            <a:pPr marL="742950" lvl="1" indent="-285750">
              <a:buFontTx/>
              <a:buChar char="•"/>
            </a:pPr>
            <a:r>
              <a:rPr lang="en-GB" sz="1100" b="1" smtClean="0">
                <a:latin typeface="Calibri" pitchFamily="34" charset="0"/>
              </a:rPr>
              <a:t>Continue to improve the quality of life for residents</a:t>
            </a:r>
          </a:p>
          <a:p>
            <a:pPr marL="742950" lvl="1" indent="-285750">
              <a:buFontTx/>
              <a:buChar char="•"/>
            </a:pPr>
            <a:r>
              <a:rPr lang="en-GB" sz="1100" b="1" smtClean="0">
                <a:latin typeface="Calibri" pitchFamily="34" charset="0"/>
              </a:rPr>
              <a:t>Buildings currently account for over 40% of the world energy consumption</a:t>
            </a:r>
          </a:p>
          <a:p>
            <a:pPr marL="742950" lvl="1" indent="-285750">
              <a:buFontTx/>
              <a:buChar char="•"/>
            </a:pPr>
            <a:r>
              <a:rPr lang="en-GB" sz="1100" b="1" smtClean="0">
                <a:latin typeface="Calibri" pitchFamily="34" charset="0"/>
              </a:rPr>
              <a:t>Buildings around the world are being transformed with the emergence of ‘passivhaus buildings ’, ‘zero-energy buildings’, and ‘carbon-neutral buildings’.</a:t>
            </a:r>
          </a:p>
          <a:p>
            <a:pPr marL="742950" lvl="1" indent="-285750">
              <a:buFontTx/>
              <a:buChar char="•"/>
            </a:pPr>
            <a:r>
              <a:rPr lang="en-GB" sz="1100" b="1" smtClean="0">
                <a:latin typeface="Calibri" pitchFamily="34" charset="0"/>
              </a:rPr>
              <a:t>As buildings are being transformed, cities and local governments will be looking to use more renewables for their heating and cooling purposes</a:t>
            </a:r>
          </a:p>
          <a:p>
            <a:pPr marL="742950" lvl="1" indent="-285750">
              <a:buFontTx/>
              <a:buChar char="•"/>
            </a:pPr>
            <a:r>
              <a:rPr lang="en-GB" sz="1100" b="1" smtClean="0">
                <a:latin typeface="Calibri" pitchFamily="34" charset="0"/>
              </a:rPr>
              <a:t>District heating systems will be key to an effective city heating systems using natural gas, biomass, or geothermal energy  </a:t>
            </a:r>
          </a:p>
          <a:p>
            <a:pPr marL="1200150" lvl="2" indent="-285750">
              <a:buFontTx/>
              <a:buChar char="•"/>
            </a:pPr>
            <a:r>
              <a:rPr lang="en-GB" sz="1100" b="1" smtClean="0">
                <a:latin typeface="Calibri" pitchFamily="34" charset="0"/>
              </a:rPr>
              <a:t>Gothenburg, Sweden fulfils 80% of its heating demand from waste incineration</a:t>
            </a:r>
          </a:p>
          <a:p>
            <a:pPr marL="1200150" lvl="2" indent="-285750">
              <a:buFontTx/>
              <a:buChar char="•"/>
            </a:pPr>
            <a:r>
              <a:rPr lang="en-GB" sz="1100" b="1" smtClean="0">
                <a:latin typeface="Calibri" pitchFamily="34" charset="0"/>
              </a:rPr>
              <a:t>98% of the homes in Copenhagen are connected to the district heating system fired by biomass</a:t>
            </a:r>
          </a:p>
          <a:p>
            <a:pPr marL="1200150" lvl="2" indent="-285750">
              <a:buFontTx/>
              <a:buChar char="•"/>
            </a:pPr>
            <a:r>
              <a:rPr lang="en-GB" sz="1100" b="1" smtClean="0">
                <a:latin typeface="Calibri" pitchFamily="34" charset="0"/>
              </a:rPr>
              <a:t>Munich already meeting 80% of its heating needs via geothermal sources</a:t>
            </a:r>
          </a:p>
          <a:p>
            <a:pPr eaLnBrk="1" hangingPunct="1"/>
            <a:endParaRPr lang="en-GB" smtClean="0"/>
          </a:p>
        </p:txBody>
      </p:sp>
      <p:sp>
        <p:nvSpPr>
          <p:cNvPr id="21507"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lIns="91425" tIns="45713" rIns="91425" bIns="45713" anchor="b"/>
          <a:lstStyle/>
          <a:p>
            <a:pPr algn="r"/>
            <a:fld id="{D7CD6E9B-441D-48DC-9194-6315035ECB38}" type="slidenum">
              <a:rPr lang="en-US" sz="1300">
                <a:solidFill>
                  <a:srgbClr val="000000"/>
                </a:solidFill>
                <a:latin typeface="Calibri" pitchFamily="34" charset="0"/>
              </a:rPr>
              <a:pPr algn="r"/>
              <a:t>3</a:t>
            </a:fld>
            <a:endParaRPr lang="en-US" sz="13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p:spPr>
        <p:txBody>
          <a:bodyPr/>
          <a:lstStyle/>
          <a:p>
            <a:pPr>
              <a:lnSpc>
                <a:spcPct val="90000"/>
              </a:lnSpc>
              <a:buFontTx/>
              <a:buChar char="•"/>
            </a:pPr>
            <a:r>
              <a:rPr lang="en-US" sz="1000" smtClean="0"/>
              <a:t>A </a:t>
            </a:r>
            <a:r>
              <a:rPr lang="en-US" sz="1000" b="1" smtClean="0"/>
              <a:t>sustainable city </a:t>
            </a:r>
            <a:r>
              <a:rPr lang="en-US" sz="1000" smtClean="0"/>
              <a:t>will use less resources and produce less waste than a unsustainable city. This concept can be built into the design of cities and buildings</a:t>
            </a:r>
          </a:p>
          <a:p>
            <a:pPr>
              <a:lnSpc>
                <a:spcPct val="90000"/>
              </a:lnSpc>
              <a:buFont typeface="Wingdings" pitchFamily="2" charset="2"/>
              <a:buNone/>
            </a:pPr>
            <a:endParaRPr lang="en-US" sz="1000" smtClean="0"/>
          </a:p>
          <a:p>
            <a:pPr>
              <a:lnSpc>
                <a:spcPct val="90000"/>
              </a:lnSpc>
              <a:buFontTx/>
              <a:buChar char="•"/>
            </a:pPr>
            <a:r>
              <a:rPr lang="en-GB" sz="1000" smtClean="0"/>
              <a:t>A </a:t>
            </a:r>
            <a:r>
              <a:rPr lang="en-GB" sz="1000" b="1" smtClean="0"/>
              <a:t>smart city </a:t>
            </a:r>
            <a:r>
              <a:rPr lang="en-GB" sz="1000" smtClean="0"/>
              <a:t>will make intensive use of ICT to enhance energy efficiency, maximise the integration and use of renewables and ensure smart and sustainable urban transport.</a:t>
            </a:r>
          </a:p>
          <a:p>
            <a:pPr>
              <a:lnSpc>
                <a:spcPct val="90000"/>
              </a:lnSpc>
              <a:buFont typeface="Wingdings" pitchFamily="2" charset="2"/>
              <a:buNone/>
            </a:pPr>
            <a:endParaRPr lang="en-GB" sz="1000" smtClean="0"/>
          </a:p>
          <a:p>
            <a:pPr>
              <a:lnSpc>
                <a:spcPct val="90000"/>
              </a:lnSpc>
              <a:buFontTx/>
              <a:buChar char="•"/>
            </a:pPr>
            <a:r>
              <a:rPr lang="en-GB" sz="1000" smtClean="0"/>
              <a:t>A </a:t>
            </a:r>
            <a:r>
              <a:rPr lang="en-GB" sz="1000" b="1" smtClean="0"/>
              <a:t>resilient city </a:t>
            </a:r>
            <a:r>
              <a:rPr lang="en-GB" sz="1000" smtClean="0"/>
              <a:t>reduces vulnerability to extreme events and responds creatively to economic, social and environmental change in order to increase their long-term sustainability. </a:t>
            </a:r>
          </a:p>
          <a:p>
            <a:pPr>
              <a:lnSpc>
                <a:spcPct val="90000"/>
              </a:lnSpc>
              <a:buFontTx/>
              <a:buChar char="•"/>
            </a:pPr>
            <a:endParaRPr lang="en-GB" sz="1000" smtClean="0"/>
          </a:p>
          <a:p>
            <a:pPr>
              <a:lnSpc>
                <a:spcPct val="90000"/>
              </a:lnSpc>
            </a:pPr>
            <a:endParaRPr lang="en-GB" sz="1000" smtClean="0"/>
          </a:p>
        </p:txBody>
      </p:sp>
      <p:sp>
        <p:nvSpPr>
          <p:cNvPr id="23555"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lIns="91425" tIns="45713" rIns="91425" bIns="45713" anchor="b"/>
          <a:lstStyle/>
          <a:p>
            <a:pPr algn="r"/>
            <a:fld id="{47AF1C02-442E-431E-B8BB-97F95594D24F}" type="slidenum">
              <a:rPr lang="en-US" sz="1300">
                <a:solidFill>
                  <a:srgbClr val="000000"/>
                </a:solidFill>
                <a:latin typeface="Calibri" pitchFamily="34" charset="0"/>
              </a:rPr>
              <a:pPr algn="r"/>
              <a:t>4</a:t>
            </a:fld>
            <a:endParaRPr lang="en-US" sz="130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p:spPr>
        <p:txBody>
          <a:bodyPr/>
          <a:lstStyle/>
          <a:p>
            <a:pPr eaLnBrk="1" hangingPunct="1"/>
            <a:r>
              <a:rPr lang="en-GB" smtClean="0"/>
              <a:t>Sustainable Glasgow launched its report on 27 January 2010 into how the city aims to become one of Europe's most sustainable cities in the next 10 years. </a:t>
            </a:r>
            <a:br>
              <a:rPr lang="en-GB" smtClean="0"/>
            </a:br>
            <a:r>
              <a:rPr lang="en-GB" smtClean="0"/>
              <a:t/>
            </a:r>
            <a:br>
              <a:rPr lang="en-GB" smtClean="0"/>
            </a:br>
            <a:endParaRPr lang="en-GB" smtClean="0"/>
          </a:p>
        </p:txBody>
      </p:sp>
      <p:sp>
        <p:nvSpPr>
          <p:cNvPr id="25603"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lIns="91425" tIns="45713" rIns="91425" bIns="45713" anchor="b"/>
          <a:lstStyle/>
          <a:p>
            <a:pPr algn="r"/>
            <a:fld id="{170FF8C5-A2E4-45FB-8F57-0F5DB446AA48}" type="slidenum">
              <a:rPr lang="en-US" sz="1300">
                <a:solidFill>
                  <a:srgbClr val="000000"/>
                </a:solidFill>
                <a:latin typeface="Calibri" pitchFamily="34" charset="0"/>
              </a:rPr>
              <a:pPr algn="r"/>
              <a:t>5</a:t>
            </a:fld>
            <a:endParaRPr lang="en-US" sz="13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4C4B679F-EDEB-4B14-9FF5-BA7D0DC4D727}" type="slidenum">
              <a:rPr lang="en-US" sz="1200">
                <a:latin typeface="Calibri" pitchFamily="34" charset="0"/>
                <a:ea typeface="ＭＳ Ｐゴシック"/>
                <a:cs typeface="ＭＳ Ｐゴシック"/>
              </a:rPr>
              <a:pPr algn="r" defTabSz="919163"/>
              <a:t>6</a:t>
            </a:fld>
            <a:endParaRPr lang="en-US" sz="1200">
              <a:latin typeface="Calibri" pitchFamily="34" charset="0"/>
              <a:ea typeface="ＭＳ Ｐゴシック"/>
              <a:cs typeface="ＭＳ Ｐゴシック"/>
            </a:endParaRPr>
          </a:p>
        </p:txBody>
      </p:sp>
      <p:sp>
        <p:nvSpPr>
          <p:cNvPr id="27650" name="Rectangle 2"/>
          <p:cNvSpPr>
            <a:spLocks noGrp="1" noRot="1" noChangeAspect="1" noChangeArrowheads="1" noTextEdit="1"/>
          </p:cNvSpPr>
          <p:nvPr>
            <p:ph type="sldImg"/>
          </p:nvPr>
        </p:nvSpPr>
        <p:spPr>
          <a:xfrm>
            <a:off x="1143000" y="685800"/>
            <a:ext cx="4572000" cy="3429000"/>
          </a:xfrm>
          <a:ln/>
        </p:spPr>
      </p:sp>
      <p:sp>
        <p:nvSpPr>
          <p:cNvPr id="27651" name="Rectangle 3"/>
          <p:cNvSpPr>
            <a:spLocks noGrp="1" noChangeArrowheads="1"/>
          </p:cNvSpPr>
          <p:nvPr>
            <p:ph type="body" idx="1"/>
          </p:nvPr>
        </p:nvSpPr>
        <p:spPr>
          <a:xfrm>
            <a:off x="709613" y="4538663"/>
            <a:ext cx="5680075" cy="4605337"/>
          </a:xfrm>
          <a:noFill/>
          <a:ln/>
        </p:spPr>
        <p:txBody>
          <a:bodyPr lIns="91575" tIns="45787" rIns="91575" bIns="45787"/>
          <a:lstStyle/>
          <a:p>
            <a:pPr eaLnBrk="1" hangingPunct="1"/>
            <a:endParaRPr lang="en-GB"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A22128EF-9DF8-4295-B848-DDC2472D437E}" type="slidenum">
              <a:rPr lang="en-US" sz="1200">
                <a:latin typeface="Calibri" pitchFamily="34" charset="0"/>
                <a:ea typeface="ＭＳ Ｐゴシック"/>
                <a:cs typeface="ＭＳ Ｐゴシック"/>
              </a:rPr>
              <a:pPr algn="r" defTabSz="919163"/>
              <a:t>7</a:t>
            </a:fld>
            <a:endParaRPr lang="en-US" sz="1200">
              <a:latin typeface="Calibri" pitchFamily="34" charset="0"/>
              <a:ea typeface="ＭＳ Ｐゴシック"/>
              <a:cs typeface="ＭＳ Ｐゴシック"/>
            </a:endParaRPr>
          </a:p>
        </p:txBody>
      </p:sp>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xfrm>
            <a:off x="709613" y="4538663"/>
            <a:ext cx="5680075" cy="4605337"/>
          </a:xfrm>
          <a:noFill/>
          <a:ln/>
        </p:spPr>
        <p:txBody>
          <a:bodyPr lIns="91575" tIns="45787" rIns="91575" bIns="45787"/>
          <a:lstStyle/>
          <a:p>
            <a:pPr eaLnBrk="1" hangingPunct="1"/>
            <a:endParaRPr lang="en-GB"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75" tIns="45787" rIns="91575" bIns="45787" anchor="b"/>
          <a:lstStyle/>
          <a:p>
            <a:pPr algn="r" defTabSz="919163"/>
            <a:fld id="{3D06DB15-7D2B-4533-BF00-00613FF3A10C}" type="slidenum">
              <a:rPr lang="en-US" sz="1200">
                <a:latin typeface="Calibri" pitchFamily="34" charset="0"/>
                <a:ea typeface="ＭＳ Ｐゴシック"/>
                <a:cs typeface="ＭＳ Ｐゴシック"/>
              </a:rPr>
              <a:pPr algn="r" defTabSz="919163"/>
              <a:t>8</a:t>
            </a:fld>
            <a:endParaRPr lang="en-US" sz="1200">
              <a:latin typeface="Calibri" pitchFamily="34" charset="0"/>
              <a:ea typeface="ＭＳ Ｐゴシック"/>
              <a:cs typeface="ＭＳ Ｐゴシック"/>
            </a:endParaRPr>
          </a:p>
        </p:txBody>
      </p:sp>
      <p:sp>
        <p:nvSpPr>
          <p:cNvPr id="31746" name="Rectangle 2"/>
          <p:cNvSpPr>
            <a:spLocks noGrp="1" noRot="1" noChangeAspect="1" noChangeArrowheads="1" noTextEdit="1"/>
          </p:cNvSpPr>
          <p:nvPr>
            <p:ph type="sldImg"/>
          </p:nvPr>
        </p:nvSpPr>
        <p:spPr>
          <a:xfrm>
            <a:off x="1143000" y="685800"/>
            <a:ext cx="4572000" cy="3429000"/>
          </a:xfrm>
          <a:ln/>
        </p:spPr>
      </p:sp>
      <p:sp>
        <p:nvSpPr>
          <p:cNvPr id="31747" name="Rectangle 3"/>
          <p:cNvSpPr>
            <a:spLocks noGrp="1" noChangeArrowheads="1"/>
          </p:cNvSpPr>
          <p:nvPr>
            <p:ph type="body" idx="1"/>
          </p:nvPr>
        </p:nvSpPr>
        <p:spPr>
          <a:xfrm>
            <a:off x="709613" y="4395788"/>
            <a:ext cx="5680075" cy="5072062"/>
          </a:xfrm>
          <a:noFill/>
          <a:ln/>
        </p:spPr>
        <p:txBody>
          <a:bodyPr lIns="91575" tIns="45787" rIns="91575" bIns="45787"/>
          <a:lstStyle/>
          <a:p>
            <a:pPr lvl="1" eaLnBrk="1" hangingPunct="1">
              <a:buFont typeface="Arial" charset="0"/>
              <a:buChar char="–"/>
            </a:pPr>
            <a:r>
              <a:rPr lang="en-GB" b="1" smtClean="0"/>
              <a:t>Glasgow emitted around 4,000 kt of CO</a:t>
            </a:r>
            <a:r>
              <a:rPr lang="en-GB" b="1" baseline="-25000" smtClean="0"/>
              <a:t>2</a:t>
            </a:r>
            <a:r>
              <a:rPr lang="en-GB" b="1" smtClean="0"/>
              <a:t> in 2006</a:t>
            </a:r>
          </a:p>
          <a:p>
            <a:pPr lvl="1" eaLnBrk="1" hangingPunct="1">
              <a:buFont typeface="Arial" charset="0"/>
              <a:buChar char="–"/>
            </a:pPr>
            <a:r>
              <a:rPr lang="en-GB" b="1" smtClean="0"/>
              <a:t>Glasgow needs to be below 3,000 kt CO</a:t>
            </a:r>
            <a:r>
              <a:rPr lang="en-GB" b="1" baseline="-25000" smtClean="0"/>
              <a:t>2</a:t>
            </a:r>
            <a:r>
              <a:rPr lang="en-GB" b="1" smtClean="0"/>
              <a:t> by 2020 (need to save 1228 ktCO2 in total)</a:t>
            </a:r>
          </a:p>
          <a:p>
            <a:pPr lvl="1" eaLnBrk="1" hangingPunct="1">
              <a:buFont typeface="Arial" charset="0"/>
              <a:buChar char="–"/>
            </a:pPr>
            <a:r>
              <a:rPr lang="en-GB" b="1" smtClean="0"/>
              <a:t>Glasgow's CO</a:t>
            </a:r>
            <a:r>
              <a:rPr lang="en-GB" b="1" baseline="-25000" smtClean="0"/>
              <a:t>2</a:t>
            </a:r>
            <a:r>
              <a:rPr lang="en-GB" b="1" smtClean="0"/>
              <a:t> emissions reduced by 13% from 2006 – 2012 (saved 530.7kt CO2)</a:t>
            </a:r>
          </a:p>
          <a:p>
            <a:pPr lvl="1" eaLnBrk="1" hangingPunct="1">
              <a:buFont typeface="Arial" charset="0"/>
              <a:buChar char="–"/>
            </a:pPr>
            <a:r>
              <a:rPr lang="en-GB" b="1" smtClean="0"/>
              <a:t>Trendline shows that we have ‘challenges’ beyond 2013 (still need to save 697 ktCO2)</a:t>
            </a:r>
          </a:p>
          <a:p>
            <a:pPr lvl="1" eaLnBrk="1" hangingPunct="1">
              <a:buFont typeface="Arial" charset="0"/>
              <a:buChar char="–"/>
            </a:pPr>
            <a:r>
              <a:rPr lang="en-GB" b="1" smtClean="0"/>
              <a:t>A new set of actions is required</a:t>
            </a:r>
          </a:p>
          <a:p>
            <a:pPr eaLnBrk="1" hangingPunct="1"/>
            <a:endParaRPr lang="en-GB" smtClean="0"/>
          </a:p>
          <a:p>
            <a:pPr eaLnBrk="1" hangingPunct="1"/>
            <a:r>
              <a:rPr lang="en-GB" smtClean="0"/>
              <a:t>Using the pattern of the existing city’s carbon emissions up to 2012, a logarithmic </a:t>
            </a:r>
            <a:r>
              <a:rPr lang="en-GB" b="1" smtClean="0"/>
              <a:t>trendline </a:t>
            </a:r>
            <a:r>
              <a:rPr lang="en-GB" smtClean="0"/>
              <a:t>for predicting emissions by 2020 is shown</a:t>
            </a:r>
            <a:r>
              <a:rPr lang="en-GB" b="1" smtClean="0"/>
              <a:t>. </a:t>
            </a:r>
            <a:r>
              <a:rPr lang="en-GB" smtClean="0"/>
              <a:t>It assumes that city emissions behaviour is kept with the same levels of growth population and economics. If these assumptions are right, the trendline shows that Glasgow would meet up the SEAP target up to 2013; from that year onwards the emissions will continue rising, opening a gap with SEAP targets.</a:t>
            </a:r>
          </a:p>
          <a:p>
            <a:pPr eaLnBrk="1" hangingPunct="1"/>
            <a:r>
              <a:rPr lang="en-GB" smtClean="0"/>
              <a:t>SEAP Target (reduction 30% CO2) was achieved by Glasgow City for 2007, 2009, 2010, 2011; and was not achieved in 2008. </a:t>
            </a:r>
          </a:p>
          <a:p>
            <a:pPr eaLnBrk="1" hangingPunct="1"/>
            <a:r>
              <a:rPr lang="en-GB" smtClean="0"/>
              <a:t> </a:t>
            </a:r>
          </a:p>
          <a:p>
            <a:pPr eaLnBrk="1" hangingPunct="1"/>
            <a:endParaRPr lang="en-GB" smtClean="0"/>
          </a:p>
          <a:p>
            <a:pPr eaLnBrk="1" hangingPunct="1"/>
            <a:endParaRPr lang="en-GB" smtClean="0"/>
          </a:p>
          <a:p>
            <a:pPr eaLnBrk="1" hangingPunct="1"/>
            <a:endParaRPr lang="en-GB"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p:txBody>
          <a:bodyPr/>
          <a:lstStyle/>
          <a:p>
            <a:pPr fontAlgn="base">
              <a:spcBef>
                <a:spcPct val="0"/>
              </a:spcBef>
              <a:spcAft>
                <a:spcPct val="0"/>
              </a:spcAft>
              <a:defRPr/>
            </a:pPr>
            <a:fld id="{04E342B2-1466-4C96-821D-427D49249EEE}" type="slidenum">
              <a:rPr lang="en-US">
                <a:ea typeface="ＭＳ Ｐゴシック" pitchFamily="34" charset="-128"/>
              </a:rPr>
              <a:pPr fontAlgn="base">
                <a:spcBef>
                  <a:spcPct val="0"/>
                </a:spcBef>
                <a:spcAft>
                  <a:spcPct val="0"/>
                </a:spcAft>
                <a:defRPr/>
              </a:pPr>
              <a:t>9</a:t>
            </a:fld>
            <a:endParaRPr lang="en-US">
              <a:ea typeface="ＭＳ Ｐゴシック" pitchFamily="34" charset="-128"/>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742950" lvl="1" indent="-285750" eaLnBrk="1" hangingPunct="1">
              <a:spcBef>
                <a:spcPct val="0"/>
              </a:spcBef>
              <a:buFontTx/>
              <a:buChar char="•"/>
            </a:pPr>
            <a:endParaRPr lang="en-GB" sz="400" smtClean="0"/>
          </a:p>
          <a:p>
            <a:pPr eaLnBrk="1" hangingPunct="1">
              <a:spcBef>
                <a:spcPct val="0"/>
              </a:spcBef>
            </a:pPr>
            <a:endParaRPr lang="en-GB"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908181-24B6-4DA0-B25D-B039EAF2AA00}"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8BF7BB-AE3F-4C9B-9C00-8D76CFA58A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0AA6F0-E3D6-468F-9E25-D6313339776F}"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A2727-F9DC-4EF2-BFB6-EE39547E86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5A4C37-FC59-471C-89AE-92E51C89CE15}"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4671B6-D914-4340-96ED-D2139AF779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CAB1CF-9BDC-4787-AEFB-A1C752E5DC73}"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33AE1-58C0-4DB0-B46D-06DDFDB3DC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ADADF4-E775-4929-B225-F1027D0A2943}"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ABB7DF-FE80-4EF1-8D03-D9D068D7B8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550C63-BD63-4FCF-89E6-87CAD5BF63A6}" type="datetimeFigureOut">
              <a:rPr lang="en-US"/>
              <a:pPr>
                <a:defRPr/>
              </a:pPr>
              <a:t>6/4/2015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A41911-3072-479F-BFFF-D3889BDC72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4E8747-0208-40C4-B3A1-E00EACBE3EAE}" type="datetimeFigureOut">
              <a:rPr lang="en-US"/>
              <a:pPr>
                <a:defRPr/>
              </a:pPr>
              <a:t>6/4/2015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B9BC4F-2ACD-4C1D-989B-30387081F9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774AC2-5A09-4218-809A-FF1861FC6B62}" type="datetimeFigureOut">
              <a:rPr lang="en-US"/>
              <a:pPr>
                <a:defRPr/>
              </a:pPr>
              <a:t>6/4/2015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E0AD81-8B26-44C5-9F38-DFD3499B01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BBDC49-C7BF-42D1-864D-78E911A10416}" type="datetimeFigureOut">
              <a:rPr lang="en-US"/>
              <a:pPr>
                <a:defRPr/>
              </a:pPr>
              <a:t>6/4/2015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B835FE-2E40-4474-9399-CFA6AA755D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F71A31-96C3-402F-BFAB-7A4EC58CBA9D}" type="datetimeFigureOut">
              <a:rPr lang="en-US"/>
              <a:pPr>
                <a:defRPr/>
              </a:pPr>
              <a:t>6/4/2015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1738B0-75C3-4323-AE47-0E28D7FF2B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11886E-6CD0-4649-BC76-CE65246D78A8}" type="datetimeFigureOut">
              <a:rPr lang="en-US"/>
              <a:pPr>
                <a:defRPr/>
              </a:pPr>
              <a:t>6/4/2015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C74E58-23A4-43D8-BCE2-6E829BD5E0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C082A06-A08D-4C55-A374-4E56585CD192}" type="datetimeFigureOut">
              <a:rPr lang="en-US"/>
              <a:pPr>
                <a:defRPr/>
              </a:pPr>
              <a:t>6/4/2015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774F46C-E057-4D15-9D64-EC5C80BBF4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jpe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http://www.stepupsmartcities.eu/"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hyperlink" Target="http://www.stepupsmartcities.eu/"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3.jpe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7.jpeg"/><Relationship Id="rId4" Type="http://schemas.openxmlformats.org/officeDocument/2006/relationships/hyperlink" Target="http://www.google.co.uk/url?sa=i&amp;rct=j&amp;q=&amp;esrc=s&amp;source=images&amp;cd=&amp;cad=rja&amp;uact=8&amp;docid=HH1bPDR9QFwyYM&amp;tbnid=LyHCBS-VvMB_cM:&amp;ved=0CAUQjRw&amp;url=http://urbanglasgow.co.uk/archive/cathkin-braes-development__o_t__t_3557.html&amp;ei=qVNMU766KqKM0wWunIDYCg&amp;bvm=bv.64542518,d.ZGU&amp;psig=AFQjCNHw8VHS-4wXIRmIlFC6vZuPLWPXCw&amp;ust=1397597431401192" TargetMode="External"/><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hyperlink" Target="http://www.stepupsmartcities.eu/"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Subtitle 8"/>
          <p:cNvSpPr txBox="1">
            <a:spLocks/>
          </p:cNvSpPr>
          <p:nvPr/>
        </p:nvSpPr>
        <p:spPr bwMode="auto">
          <a:xfrm>
            <a:off x="766763" y="2344738"/>
            <a:ext cx="7886700" cy="1277937"/>
          </a:xfrm>
          <a:prstGeom prst="rect">
            <a:avLst/>
          </a:prstGeom>
          <a:noFill/>
          <a:ln w="9525">
            <a:noFill/>
            <a:miter lim="800000"/>
            <a:headEnd/>
            <a:tailEnd/>
          </a:ln>
        </p:spPr>
        <p:txBody>
          <a:bodyPr/>
          <a:lstStyle/>
          <a:p>
            <a:pPr algn="ctr">
              <a:spcBef>
                <a:spcPct val="20000"/>
              </a:spcBef>
            </a:pPr>
            <a:r>
              <a:rPr lang="en-GB" sz="3600" b="1">
                <a:latin typeface="Calibri" pitchFamily="34" charset="0"/>
                <a:ea typeface="ＭＳ Ｐゴシック"/>
                <a:cs typeface="ＭＳ Ｐゴシック"/>
              </a:rPr>
              <a:t>  </a:t>
            </a:r>
          </a:p>
          <a:p>
            <a:pPr algn="ctr">
              <a:spcBef>
                <a:spcPct val="20000"/>
              </a:spcBef>
            </a:pPr>
            <a:r>
              <a:rPr lang="en-GB" sz="3600" b="1">
                <a:latin typeface="Calibri" pitchFamily="34" charset="0"/>
                <a:ea typeface="ＭＳ Ｐゴシック"/>
                <a:cs typeface="ＭＳ Ｐゴシック"/>
              </a:rPr>
              <a:t>Glasgow’s enhanced SEAP</a:t>
            </a:r>
          </a:p>
        </p:txBody>
      </p:sp>
      <p:sp>
        <p:nvSpPr>
          <p:cNvPr id="16386"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pic>
        <p:nvPicPr>
          <p:cNvPr id="16387" name="Picture 15" descr="C:\Users\isb12127\AppData\Local\Temp\Temp1_Logo Final.zip\Step-Up.gif"/>
          <p:cNvPicPr>
            <a:picLocks noChangeAspect="1"/>
          </p:cNvPicPr>
          <p:nvPr/>
        </p:nvPicPr>
        <p:blipFill>
          <a:blip r:embed="rId3"/>
          <a:srcRect/>
          <a:stretch>
            <a:fillRect/>
          </a:stretch>
        </p:blipFill>
        <p:spPr bwMode="auto">
          <a:xfrm>
            <a:off x="2551113" y="3732213"/>
            <a:ext cx="3829050" cy="2538412"/>
          </a:xfrm>
          <a:prstGeom prst="rect">
            <a:avLst/>
          </a:prstGeom>
          <a:noFill/>
          <a:ln w="9525">
            <a:noFill/>
            <a:miter lim="800000"/>
            <a:headEnd/>
            <a:tailEnd/>
          </a:ln>
        </p:spPr>
      </p:pic>
      <p:sp>
        <p:nvSpPr>
          <p:cNvPr id="16388" name="Text Box 2"/>
          <p:cNvSpPr txBox="1">
            <a:spLocks noChangeArrowheads="1"/>
          </p:cNvSpPr>
          <p:nvPr/>
        </p:nvSpPr>
        <p:spPr bwMode="auto">
          <a:xfrm>
            <a:off x="3109913" y="5949950"/>
            <a:ext cx="2990850" cy="320675"/>
          </a:xfrm>
          <a:prstGeom prst="rect">
            <a:avLst/>
          </a:prstGeom>
          <a:solidFill>
            <a:srgbClr val="FFFFFF"/>
          </a:solidFill>
          <a:ln w="9525">
            <a:noFill/>
            <a:miter lim="800000"/>
            <a:headEnd/>
            <a:tailEnd/>
          </a:ln>
        </p:spPr>
        <p:txBody>
          <a:bodyPr/>
          <a:lstStyle/>
          <a:p>
            <a:r>
              <a:rPr lang="en-GB" sz="1600" b="1">
                <a:solidFill>
                  <a:srgbClr val="7F7F7F"/>
                </a:solidFill>
                <a:latin typeface="Calibri" pitchFamily="34" charset="0"/>
                <a:cs typeface="Arial" charset="0"/>
                <a:hlinkClick r:id="rId4"/>
              </a:rPr>
              <a:t>www.stepupsmartcities.eu</a:t>
            </a:r>
            <a:endParaRPr lang="en-GB" sz="1600" b="1">
              <a:solidFill>
                <a:srgbClr val="7F7F7F"/>
              </a:solidFill>
              <a:latin typeface="Calibri" pitchFamily="34" charset="0"/>
              <a:cs typeface="Arial" charset="0"/>
            </a:endParaRPr>
          </a:p>
          <a:p>
            <a:endParaRPr lang="en-US">
              <a:latin typeface="Calibri" pitchFamily="34" charset="0"/>
              <a:cs typeface="Arial" charset="0"/>
            </a:endParaRPr>
          </a:p>
        </p:txBody>
      </p:sp>
      <p:pic>
        <p:nvPicPr>
          <p:cNvPr id="16389" name="Picture 8"/>
          <p:cNvPicPr>
            <a:picLocks noChangeAspect="1" noChangeArrowheads="1"/>
          </p:cNvPicPr>
          <p:nvPr/>
        </p:nvPicPr>
        <p:blipFill>
          <a:blip r:embed="rId5"/>
          <a:srcRect/>
          <a:stretch>
            <a:fillRect/>
          </a:stretch>
        </p:blipFill>
        <p:spPr bwMode="auto">
          <a:xfrm>
            <a:off x="6718300" y="5949950"/>
            <a:ext cx="2411413" cy="873125"/>
          </a:xfrm>
          <a:prstGeom prst="rect">
            <a:avLst/>
          </a:prstGeom>
          <a:noFill/>
          <a:ln w="9525">
            <a:noFill/>
            <a:miter lim="800000"/>
            <a:headEnd/>
            <a:tailEnd/>
          </a:ln>
        </p:spPr>
      </p:pic>
      <p:grpSp>
        <p:nvGrpSpPr>
          <p:cNvPr id="16390" name="Group 2"/>
          <p:cNvGrpSpPr>
            <a:grpSpLocks/>
          </p:cNvGrpSpPr>
          <p:nvPr/>
        </p:nvGrpSpPr>
        <p:grpSpPr bwMode="auto">
          <a:xfrm>
            <a:off x="1125538" y="261938"/>
            <a:ext cx="6958012" cy="1957387"/>
            <a:chOff x="1103124" y="257647"/>
            <a:chExt cx="6958918" cy="1957352"/>
          </a:xfrm>
        </p:grpSpPr>
        <p:pic>
          <p:nvPicPr>
            <p:cNvPr id="16392" name="Picture 10" descr="cities_col_text"/>
            <p:cNvPicPr>
              <a:picLocks noChangeAspect="1" noChangeArrowheads="1"/>
            </p:cNvPicPr>
            <p:nvPr/>
          </p:nvPicPr>
          <p:blipFill>
            <a:blip r:embed="rId6"/>
            <a:srcRect/>
            <a:stretch>
              <a:fillRect/>
            </a:stretch>
          </p:blipFill>
          <p:spPr bwMode="auto">
            <a:xfrm>
              <a:off x="7198042" y="598435"/>
              <a:ext cx="864000" cy="322897"/>
            </a:xfrm>
            <a:prstGeom prst="rect">
              <a:avLst/>
            </a:prstGeom>
            <a:noFill/>
            <a:ln w="9525">
              <a:noFill/>
              <a:miter lim="800000"/>
              <a:headEnd/>
              <a:tailEnd/>
            </a:ln>
          </p:spPr>
        </p:pic>
        <p:pic>
          <p:nvPicPr>
            <p:cNvPr id="16393" name="Picture 5" descr="\\mull.sms.ed.ac.uk\home\s1158967\Win7\Desktop\glasgow-council.png"/>
            <p:cNvPicPr>
              <a:picLocks noChangeAspect="1" noChangeArrowheads="1"/>
            </p:cNvPicPr>
            <p:nvPr/>
          </p:nvPicPr>
          <p:blipFill>
            <a:blip r:embed="rId7"/>
            <a:srcRect/>
            <a:stretch>
              <a:fillRect/>
            </a:stretch>
          </p:blipFill>
          <p:spPr bwMode="auto">
            <a:xfrm>
              <a:off x="2184732" y="257647"/>
              <a:ext cx="463844" cy="847538"/>
            </a:xfrm>
            <a:prstGeom prst="rect">
              <a:avLst/>
            </a:prstGeom>
            <a:noFill/>
            <a:ln w="9525">
              <a:noFill/>
              <a:miter lim="800000"/>
              <a:headEnd/>
              <a:tailEnd/>
            </a:ln>
          </p:spPr>
        </p:pic>
        <p:pic>
          <p:nvPicPr>
            <p:cNvPr id="16394" name="Picture 16"/>
            <p:cNvPicPr>
              <a:picLocks noChangeAspect="1"/>
            </p:cNvPicPr>
            <p:nvPr/>
          </p:nvPicPr>
          <p:blipFill>
            <a:blip r:embed="rId8"/>
            <a:srcRect/>
            <a:stretch>
              <a:fillRect/>
            </a:stretch>
          </p:blipFill>
          <p:spPr bwMode="auto">
            <a:xfrm>
              <a:off x="3934926" y="387849"/>
              <a:ext cx="504000" cy="794899"/>
            </a:xfrm>
            <a:prstGeom prst="rect">
              <a:avLst/>
            </a:prstGeom>
            <a:noFill/>
            <a:ln w="9525">
              <a:noFill/>
              <a:miter lim="800000"/>
              <a:headEnd/>
              <a:tailEnd/>
            </a:ln>
          </p:spPr>
        </p:pic>
        <p:pic>
          <p:nvPicPr>
            <p:cNvPr id="16395" name="Picture 17"/>
            <p:cNvPicPr>
              <a:picLocks noChangeAspect="1"/>
            </p:cNvPicPr>
            <p:nvPr/>
          </p:nvPicPr>
          <p:blipFill>
            <a:blip r:embed="rId9"/>
            <a:srcRect/>
            <a:stretch>
              <a:fillRect/>
            </a:stretch>
          </p:blipFill>
          <p:spPr bwMode="auto">
            <a:xfrm>
              <a:off x="2085058" y="1329166"/>
              <a:ext cx="720000" cy="522912"/>
            </a:xfrm>
            <a:prstGeom prst="rect">
              <a:avLst/>
            </a:prstGeom>
            <a:noFill/>
            <a:ln w="9525">
              <a:noFill/>
              <a:miter lim="800000"/>
              <a:headEnd/>
              <a:tailEnd/>
            </a:ln>
          </p:spPr>
        </p:pic>
        <p:pic>
          <p:nvPicPr>
            <p:cNvPr id="16396" name="Picture 6" descr="\\mull.sms.ed.ac.uk\home\s1158967\Win7\Desktop\StadGent_Logo.jpg"/>
            <p:cNvPicPr>
              <a:picLocks noChangeAspect="1" noChangeArrowheads="1"/>
            </p:cNvPicPr>
            <p:nvPr/>
          </p:nvPicPr>
          <p:blipFill>
            <a:blip r:embed="rId10"/>
            <a:srcRect/>
            <a:stretch>
              <a:fillRect/>
            </a:stretch>
          </p:blipFill>
          <p:spPr bwMode="auto">
            <a:xfrm>
              <a:off x="4688058" y="532140"/>
              <a:ext cx="828000" cy="394697"/>
            </a:xfrm>
            <a:prstGeom prst="rect">
              <a:avLst/>
            </a:prstGeom>
            <a:noFill/>
            <a:ln w="9525">
              <a:noFill/>
              <a:miter lim="800000"/>
              <a:headEnd/>
              <a:tailEnd/>
            </a:ln>
          </p:spPr>
        </p:pic>
        <p:pic>
          <p:nvPicPr>
            <p:cNvPr id="16397" name="Picture 20"/>
            <p:cNvPicPr>
              <a:picLocks noChangeAspect="1"/>
            </p:cNvPicPr>
            <p:nvPr/>
          </p:nvPicPr>
          <p:blipFill>
            <a:blip r:embed="rId11"/>
            <a:srcRect/>
            <a:stretch>
              <a:fillRect/>
            </a:stretch>
          </p:blipFill>
          <p:spPr bwMode="auto">
            <a:xfrm>
              <a:off x="2873724" y="450800"/>
              <a:ext cx="804870" cy="504514"/>
            </a:xfrm>
            <a:prstGeom prst="rect">
              <a:avLst/>
            </a:prstGeom>
            <a:noFill/>
            <a:ln w="9525">
              <a:noFill/>
              <a:miter lim="800000"/>
              <a:headEnd/>
              <a:tailEnd/>
            </a:ln>
          </p:spPr>
        </p:pic>
        <p:pic>
          <p:nvPicPr>
            <p:cNvPr id="16398" name="Picture 21"/>
            <p:cNvPicPr>
              <a:picLocks noChangeAspect="1"/>
            </p:cNvPicPr>
            <p:nvPr/>
          </p:nvPicPr>
          <p:blipFill>
            <a:blip r:embed="rId12"/>
            <a:srcRect/>
            <a:stretch>
              <a:fillRect/>
            </a:stretch>
          </p:blipFill>
          <p:spPr bwMode="auto">
            <a:xfrm>
              <a:off x="2915992" y="1235624"/>
              <a:ext cx="838297" cy="635827"/>
            </a:xfrm>
            <a:prstGeom prst="rect">
              <a:avLst/>
            </a:prstGeom>
            <a:noFill/>
            <a:ln w="9525">
              <a:noFill/>
              <a:miter lim="800000"/>
              <a:headEnd/>
              <a:tailEnd/>
            </a:ln>
          </p:spPr>
        </p:pic>
        <p:pic>
          <p:nvPicPr>
            <p:cNvPr id="16399" name="Picture 2" descr="E:\images\Sustainable Glasgow Logo.jpg"/>
            <p:cNvPicPr>
              <a:picLocks noChangeAspect="1" noChangeArrowheads="1"/>
            </p:cNvPicPr>
            <p:nvPr/>
          </p:nvPicPr>
          <p:blipFill>
            <a:blip r:embed="rId13"/>
            <a:srcRect/>
            <a:stretch>
              <a:fillRect/>
            </a:stretch>
          </p:blipFill>
          <p:spPr bwMode="auto">
            <a:xfrm>
              <a:off x="6278767" y="303179"/>
              <a:ext cx="835143" cy="818942"/>
            </a:xfrm>
            <a:prstGeom prst="rect">
              <a:avLst/>
            </a:prstGeom>
            <a:noFill/>
            <a:ln w="9525">
              <a:noFill/>
              <a:miter lim="800000"/>
              <a:headEnd/>
              <a:tailEnd/>
            </a:ln>
          </p:spPr>
        </p:pic>
        <p:pic>
          <p:nvPicPr>
            <p:cNvPr id="16400" name="Picture 3"/>
            <p:cNvPicPr>
              <a:picLocks noChangeAspect="1" noChangeArrowheads="1"/>
            </p:cNvPicPr>
            <p:nvPr/>
          </p:nvPicPr>
          <p:blipFill>
            <a:blip r:embed="rId14"/>
            <a:srcRect/>
            <a:stretch>
              <a:fillRect/>
            </a:stretch>
          </p:blipFill>
          <p:spPr bwMode="auto">
            <a:xfrm>
              <a:off x="5552167" y="555945"/>
              <a:ext cx="792000" cy="313410"/>
            </a:xfrm>
            <a:prstGeom prst="rect">
              <a:avLst/>
            </a:prstGeom>
            <a:noFill/>
            <a:ln w="9525">
              <a:noFill/>
              <a:miter lim="800000"/>
              <a:headEnd/>
              <a:tailEnd/>
            </a:ln>
          </p:spPr>
        </p:pic>
        <p:pic>
          <p:nvPicPr>
            <p:cNvPr id="16401" name="Picture 2" descr="I:\SBS-Fac\Fraser-Institute\Step-up\04. Communications\Images\Partner logos\SP_Science-Partner.gif"/>
            <p:cNvPicPr>
              <a:picLocks noChangeAspect="1" noChangeArrowheads="1"/>
            </p:cNvPicPr>
            <p:nvPr/>
          </p:nvPicPr>
          <p:blipFill>
            <a:blip r:embed="rId15"/>
            <a:srcRect/>
            <a:stretch>
              <a:fillRect/>
            </a:stretch>
          </p:blipFill>
          <p:spPr bwMode="auto">
            <a:xfrm>
              <a:off x="1301771" y="1245816"/>
              <a:ext cx="629353" cy="969183"/>
            </a:xfrm>
            <a:prstGeom prst="rect">
              <a:avLst/>
            </a:prstGeom>
            <a:noFill/>
            <a:ln w="9525">
              <a:noFill/>
              <a:miter lim="800000"/>
              <a:headEnd/>
              <a:tailEnd/>
            </a:ln>
          </p:spPr>
        </p:pic>
        <p:pic>
          <p:nvPicPr>
            <p:cNvPr id="16402" name="Picture 3" descr="I:\SBS-Fac\Fraser-Institute\Step-up\04. Communications\Images\Partner logos\RIGA-REA_logo.jpg"/>
            <p:cNvPicPr>
              <a:picLocks noChangeAspect="1" noChangeArrowheads="1"/>
            </p:cNvPicPr>
            <p:nvPr/>
          </p:nvPicPr>
          <p:blipFill>
            <a:blip r:embed="rId16"/>
            <a:srcRect/>
            <a:stretch>
              <a:fillRect/>
            </a:stretch>
          </p:blipFill>
          <p:spPr bwMode="auto">
            <a:xfrm>
              <a:off x="7365921" y="1269658"/>
              <a:ext cx="661765" cy="517702"/>
            </a:xfrm>
            <a:prstGeom prst="rect">
              <a:avLst/>
            </a:prstGeom>
            <a:noFill/>
            <a:ln w="9525">
              <a:noFill/>
              <a:miter lim="800000"/>
              <a:headEnd/>
              <a:tailEnd/>
            </a:ln>
          </p:spPr>
        </p:pic>
        <p:pic>
          <p:nvPicPr>
            <p:cNvPr id="16403" name="Picture 2" descr="I:\SBS-Fac\Fraser-Institute\Step-up\04. Communications\Images\Partner logos\University of Strathclyde logo.jpg"/>
            <p:cNvPicPr>
              <a:picLocks noChangeAspect="1" noChangeArrowheads="1"/>
            </p:cNvPicPr>
            <p:nvPr/>
          </p:nvPicPr>
          <p:blipFill>
            <a:blip r:embed="rId17"/>
            <a:srcRect/>
            <a:stretch>
              <a:fillRect/>
            </a:stretch>
          </p:blipFill>
          <p:spPr bwMode="auto">
            <a:xfrm>
              <a:off x="1103124" y="299837"/>
              <a:ext cx="837923" cy="738419"/>
            </a:xfrm>
            <a:prstGeom prst="rect">
              <a:avLst/>
            </a:prstGeom>
            <a:noFill/>
            <a:ln w="9525">
              <a:noFill/>
              <a:miter lim="800000"/>
              <a:headEnd/>
              <a:tailEnd/>
            </a:ln>
          </p:spPr>
        </p:pic>
        <p:pic>
          <p:nvPicPr>
            <p:cNvPr id="16404" name="Picture 2" descr="\\mull.sms.ed.ac.uk\home\s1158967\Win7\Desktop\logo-eandis.jpg"/>
            <p:cNvPicPr>
              <a:picLocks noChangeAspect="1" noChangeArrowheads="1"/>
            </p:cNvPicPr>
            <p:nvPr/>
          </p:nvPicPr>
          <p:blipFill>
            <a:blip r:embed="rId18"/>
            <a:srcRect/>
            <a:stretch>
              <a:fillRect/>
            </a:stretch>
          </p:blipFill>
          <p:spPr bwMode="auto">
            <a:xfrm>
              <a:off x="4688058" y="1338887"/>
              <a:ext cx="732411" cy="365659"/>
            </a:xfrm>
            <a:prstGeom prst="rect">
              <a:avLst/>
            </a:prstGeom>
            <a:noFill/>
            <a:ln w="9525">
              <a:noFill/>
              <a:miter lim="800000"/>
              <a:headEnd/>
              <a:tailEnd/>
            </a:ln>
          </p:spPr>
        </p:pic>
        <p:pic>
          <p:nvPicPr>
            <p:cNvPr id="16405" name="Picture 29"/>
            <p:cNvPicPr>
              <a:picLocks noChangeAspect="1"/>
            </p:cNvPicPr>
            <p:nvPr/>
          </p:nvPicPr>
          <p:blipFill>
            <a:blip r:embed="rId19"/>
            <a:srcRect/>
            <a:stretch>
              <a:fillRect/>
            </a:stretch>
          </p:blipFill>
          <p:spPr bwMode="auto">
            <a:xfrm>
              <a:off x="3809092" y="1377573"/>
              <a:ext cx="792000" cy="288286"/>
            </a:xfrm>
            <a:prstGeom prst="rect">
              <a:avLst/>
            </a:prstGeom>
            <a:noFill/>
            <a:ln w="9525">
              <a:noFill/>
              <a:miter lim="800000"/>
              <a:headEnd/>
              <a:tailEnd/>
            </a:ln>
          </p:spPr>
        </p:pic>
        <p:pic>
          <p:nvPicPr>
            <p:cNvPr id="16406" name="Picture 3" descr="\\mull.sms.ed.ac.uk\home\s1158967\Win7\Desktop\logo_vito.gif"/>
            <p:cNvPicPr>
              <a:picLocks noChangeAspect="1" noChangeArrowheads="1"/>
            </p:cNvPicPr>
            <p:nvPr/>
          </p:nvPicPr>
          <p:blipFill>
            <a:blip r:embed="rId20"/>
            <a:srcRect/>
            <a:stretch>
              <a:fillRect/>
            </a:stretch>
          </p:blipFill>
          <p:spPr bwMode="auto">
            <a:xfrm>
              <a:off x="6478042" y="1345085"/>
              <a:ext cx="720000" cy="416907"/>
            </a:xfrm>
            <a:prstGeom prst="rect">
              <a:avLst/>
            </a:prstGeom>
            <a:noFill/>
            <a:ln w="9525">
              <a:noFill/>
              <a:miter lim="800000"/>
              <a:headEnd/>
              <a:tailEnd/>
            </a:ln>
          </p:spPr>
        </p:pic>
        <p:pic>
          <p:nvPicPr>
            <p:cNvPr id="16407" name="Picture 31" descr="ScottishPower.jpg"/>
            <p:cNvPicPr>
              <a:picLocks noChangeAspect="1"/>
            </p:cNvPicPr>
            <p:nvPr/>
          </p:nvPicPr>
          <p:blipFill>
            <a:blip r:embed="rId21"/>
            <a:srcRect/>
            <a:stretch>
              <a:fillRect/>
            </a:stretch>
          </p:blipFill>
          <p:spPr bwMode="auto">
            <a:xfrm>
              <a:off x="5498745" y="1362728"/>
              <a:ext cx="860090" cy="331562"/>
            </a:xfrm>
            <a:prstGeom prst="rect">
              <a:avLst/>
            </a:prstGeom>
            <a:noFill/>
            <a:ln w="9525">
              <a:noFill/>
              <a:miter lim="800000"/>
              <a:headEnd/>
              <a:tailEnd/>
            </a:ln>
          </p:spPr>
        </p:pic>
      </p:grpSp>
      <p:sp>
        <p:nvSpPr>
          <p:cNvPr id="16391" name="Rectangle 23"/>
          <p:cNvSpPr>
            <a:spLocks noChangeArrowheads="1"/>
          </p:cNvSpPr>
          <p:nvPr/>
        </p:nvSpPr>
        <p:spPr bwMode="auto">
          <a:xfrm>
            <a:off x="2336800" y="2060575"/>
            <a:ext cx="4572000" cy="646113"/>
          </a:xfrm>
          <a:prstGeom prst="rect">
            <a:avLst/>
          </a:prstGeom>
          <a:noFill/>
          <a:ln w="9525">
            <a:noFill/>
            <a:miter lim="800000"/>
            <a:headEnd/>
            <a:tailEnd/>
          </a:ln>
        </p:spPr>
        <p:txBody>
          <a:bodyPr>
            <a:spAutoFit/>
          </a:bodyPr>
          <a:lstStyle/>
          <a:p>
            <a:pPr marL="342900" indent="-342900" algn="ctr">
              <a:spcBef>
                <a:spcPct val="20000"/>
              </a:spcBef>
            </a:pPr>
            <a:r>
              <a:rPr lang="en-GB" b="1">
                <a:ea typeface="ＭＳ Ｐゴシック"/>
                <a:cs typeface="ＭＳ Ｐゴシック"/>
              </a:rPr>
              <a:t>STEP UP Riga Conference Thursday 20</a:t>
            </a:r>
            <a:r>
              <a:rPr lang="en-GB" b="1" baseline="30000">
                <a:ea typeface="ＭＳ Ｐゴシック"/>
                <a:cs typeface="ＭＳ Ｐゴシック"/>
              </a:rPr>
              <a:t>th</a:t>
            </a:r>
            <a:r>
              <a:rPr lang="en-GB" b="1">
                <a:ea typeface="ＭＳ Ｐゴシック"/>
                <a:cs typeface="ＭＳ Ｐゴシック"/>
              </a:rPr>
              <a:t> November 2014</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5"/>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err="1" smtClean="0">
                <a:solidFill>
                  <a:srgbClr val="898989"/>
                </a:solidFill>
                <a:ea typeface="ＭＳ Ｐゴシック" pitchFamily="34" charset="-128"/>
              </a:rPr>
              <a:t>SSourrePage</a:t>
            </a:r>
            <a:r>
              <a:rPr lang="en-US" dirty="0" smtClean="0">
                <a:solidFill>
                  <a:srgbClr val="898989"/>
                </a:solidFill>
                <a:ea typeface="ＭＳ Ｐゴシック" pitchFamily="34" charset="-128"/>
              </a:rPr>
              <a:t> </a:t>
            </a:r>
            <a:fld id="{5B5840C5-EB34-40F6-AC1F-60529196E3B0}" type="slidenum">
              <a:rPr lang="en-US">
                <a:solidFill>
                  <a:srgbClr val="898989"/>
                </a:solidFill>
                <a:ea typeface="ＭＳ Ｐゴシック" pitchFamily="34" charset="-128"/>
              </a:rPr>
              <a:pPr fontAlgn="base">
                <a:spcBef>
                  <a:spcPct val="0"/>
                </a:spcBef>
                <a:spcAft>
                  <a:spcPct val="0"/>
                </a:spcAft>
                <a:defRPr/>
              </a:pPr>
              <a:t>10</a:t>
            </a:fld>
            <a:endParaRPr lang="en-US" dirty="0">
              <a:solidFill>
                <a:srgbClr val="898989"/>
              </a:solidFill>
              <a:ea typeface="ＭＳ Ｐゴシック" pitchFamily="34" charset="-128"/>
            </a:endParaRPr>
          </a:p>
        </p:txBody>
      </p:sp>
      <p:sp>
        <p:nvSpPr>
          <p:cNvPr id="34818"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4819"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ea typeface="ＭＳ Ｐゴシック"/>
              <a:cs typeface="ＭＳ Ｐゴシック"/>
            </a:endParaRPr>
          </a:p>
          <a:p>
            <a:endParaRPr lang="en-GB" sz="1200" b="1">
              <a:ea typeface="ＭＳ Ｐゴシック"/>
              <a:cs typeface="ＭＳ Ｐゴシック"/>
            </a:endParaRPr>
          </a:p>
        </p:txBody>
      </p:sp>
      <p:pic>
        <p:nvPicPr>
          <p:cNvPr id="34820"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pic>
        <p:nvPicPr>
          <p:cNvPr id="34821" name="Picture 9"/>
          <p:cNvPicPr>
            <a:picLocks noChangeAspect="1" noChangeArrowheads="1"/>
          </p:cNvPicPr>
          <p:nvPr/>
        </p:nvPicPr>
        <p:blipFill>
          <a:blip r:embed="rId4"/>
          <a:srcRect/>
          <a:stretch>
            <a:fillRect/>
          </a:stretch>
        </p:blipFill>
        <p:spPr bwMode="auto">
          <a:xfrm>
            <a:off x="6646863" y="112713"/>
            <a:ext cx="2411412" cy="885825"/>
          </a:xfrm>
          <a:prstGeom prst="rect">
            <a:avLst/>
          </a:prstGeom>
          <a:noFill/>
          <a:ln w="9525">
            <a:noFill/>
            <a:miter lim="800000"/>
            <a:headEnd/>
            <a:tailEnd/>
          </a:ln>
        </p:spPr>
      </p:pic>
      <p:sp>
        <p:nvSpPr>
          <p:cNvPr id="34822" name="Text Box 2"/>
          <p:cNvSpPr txBox="1">
            <a:spLocks noChangeArrowheads="1"/>
          </p:cNvSpPr>
          <p:nvPr/>
        </p:nvSpPr>
        <p:spPr bwMode="auto">
          <a:xfrm>
            <a:off x="28575" y="706438"/>
            <a:ext cx="1995488" cy="227012"/>
          </a:xfrm>
          <a:prstGeom prst="rect">
            <a:avLst/>
          </a:prstGeom>
          <a:solidFill>
            <a:srgbClr val="FFFFFF"/>
          </a:solidFill>
          <a:ln w="9525">
            <a:noFill/>
            <a:miter lim="800000"/>
            <a:headEnd/>
            <a:tailEnd/>
          </a:ln>
        </p:spPr>
        <p:txBody>
          <a:bodyPr/>
          <a:lstStyle/>
          <a:p>
            <a:r>
              <a:rPr lang="en-GB" sz="1200" b="1">
                <a:solidFill>
                  <a:srgbClr val="7F7F7F"/>
                </a:solidFill>
                <a:latin typeface="Calibri" pitchFamily="34" charset="0"/>
                <a:cs typeface="Tahoma" pitchFamily="34" charset="0"/>
                <a:hlinkClick r:id="rId5"/>
              </a:rPr>
              <a:t>www.stepupsmartcities.eu</a:t>
            </a:r>
            <a:endParaRPr lang="en-GB" sz="1200" b="1">
              <a:solidFill>
                <a:srgbClr val="7F7F7F"/>
              </a:solidFill>
              <a:latin typeface="Calibri" pitchFamily="34" charset="0"/>
              <a:cs typeface="Tahoma" pitchFamily="34" charset="0"/>
            </a:endParaRPr>
          </a:p>
          <a:p>
            <a:endParaRPr lang="en-US">
              <a:cs typeface="Arial" charset="0"/>
            </a:endParaRPr>
          </a:p>
        </p:txBody>
      </p:sp>
      <p:sp>
        <p:nvSpPr>
          <p:cNvPr id="34823" name="Rectangle 5"/>
          <p:cNvSpPr>
            <a:spLocks noChangeArrowheads="1"/>
          </p:cNvSpPr>
          <p:nvPr/>
        </p:nvSpPr>
        <p:spPr bwMode="auto">
          <a:xfrm>
            <a:off x="7938" y="933450"/>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0" name="Subtitle 8"/>
          <p:cNvSpPr txBox="1">
            <a:spLocks/>
          </p:cNvSpPr>
          <p:nvPr/>
        </p:nvSpPr>
        <p:spPr bwMode="auto">
          <a:xfrm>
            <a:off x="2024063" y="33338"/>
            <a:ext cx="4529137" cy="673100"/>
          </a:xfrm>
          <a:prstGeom prst="rect">
            <a:avLst/>
          </a:prstGeom>
          <a:noFill/>
          <a:ln w="9525">
            <a:noFill/>
            <a:miter lim="800000"/>
            <a:headEnd/>
            <a:tailEnd/>
          </a:ln>
        </p:spPr>
        <p:txBody>
          <a:bodyPr/>
          <a:lstStyle/>
          <a:p>
            <a:pPr algn="ctr">
              <a:defRPr/>
            </a:pPr>
            <a:r>
              <a:rPr lang="en-GB" sz="2800" b="1" dirty="0">
                <a:latin typeface="+mj-lt"/>
                <a:ea typeface="+mj-ea"/>
                <a:cs typeface="+mj-cs"/>
              </a:rPr>
              <a:t> Glasgow Building Energy Consumption</a:t>
            </a:r>
          </a:p>
        </p:txBody>
      </p:sp>
      <p:sp>
        <p:nvSpPr>
          <p:cNvPr id="34825" name="Rectangle 4"/>
          <p:cNvSpPr>
            <a:spLocks noChangeArrowheads="1"/>
          </p:cNvSpPr>
          <p:nvPr/>
        </p:nvSpPr>
        <p:spPr bwMode="auto">
          <a:xfrm>
            <a:off x="1751013" y="6497638"/>
            <a:ext cx="6061075" cy="338137"/>
          </a:xfrm>
          <a:prstGeom prst="rect">
            <a:avLst/>
          </a:prstGeom>
          <a:noFill/>
          <a:ln w="9525">
            <a:noFill/>
            <a:miter lim="800000"/>
            <a:headEnd/>
            <a:tailEnd/>
          </a:ln>
        </p:spPr>
        <p:txBody>
          <a:bodyPr wrap="none" anchor="ctr">
            <a:spAutoFit/>
          </a:bodyPr>
          <a:lstStyle/>
          <a:p>
            <a:r>
              <a:rPr lang="en-GB" sz="1600" b="1">
                <a:latin typeface="Calibri" pitchFamily="34" charset="0"/>
                <a:ea typeface="Times New Roman" pitchFamily="18" charset="0"/>
                <a:cs typeface="Calibri" pitchFamily="34" charset="0"/>
              </a:rPr>
              <a:t>Glasgow consumes approximately 12,500 GWh of energy per annum</a:t>
            </a:r>
            <a:r>
              <a:rPr lang="en-GB" sz="1600" b="1">
                <a:ea typeface="Times New Roman" pitchFamily="18" charset="0"/>
                <a:cs typeface="Arial" charset="0"/>
              </a:rPr>
              <a:t> </a:t>
            </a:r>
          </a:p>
        </p:txBody>
      </p:sp>
      <p:pic>
        <p:nvPicPr>
          <p:cNvPr id="34826" name="Picture 2"/>
          <p:cNvPicPr>
            <a:picLocks noChangeAspect="1" noChangeArrowheads="1"/>
          </p:cNvPicPr>
          <p:nvPr/>
        </p:nvPicPr>
        <p:blipFill>
          <a:blip r:embed="rId6"/>
          <a:srcRect/>
          <a:stretch>
            <a:fillRect/>
          </a:stretch>
        </p:blipFill>
        <p:spPr bwMode="auto">
          <a:xfrm>
            <a:off x="755650" y="1417638"/>
            <a:ext cx="7300913" cy="4819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Content Placeholder 13"/>
          <p:cNvSpPr>
            <a:spLocks noGrp="1"/>
          </p:cNvSpPr>
          <p:nvPr>
            <p:ph idx="1"/>
          </p:nvPr>
        </p:nvSpPr>
        <p:spPr>
          <a:xfrm>
            <a:off x="457200" y="1317625"/>
            <a:ext cx="8229600" cy="4525963"/>
          </a:xfrm>
        </p:spPr>
        <p:txBody>
          <a:bodyPr/>
          <a:lstStyle/>
          <a:p>
            <a:pPr lvl="2" eaLnBrk="1" hangingPunct="1">
              <a:lnSpc>
                <a:spcPct val="80000"/>
              </a:lnSpc>
              <a:buFont typeface="Arial" charset="0"/>
              <a:buNone/>
            </a:pPr>
            <a:endParaRPr lang="en-GB" sz="1800" b="1" smtClean="0"/>
          </a:p>
          <a:p>
            <a:pPr lvl="2" eaLnBrk="1" hangingPunct="1">
              <a:lnSpc>
                <a:spcPct val="80000"/>
              </a:lnSpc>
            </a:pPr>
            <a:endParaRPr lang="en-GB" sz="1800" b="1" smtClean="0"/>
          </a:p>
          <a:p>
            <a:pPr lvl="1" eaLnBrk="1" hangingPunct="1">
              <a:lnSpc>
                <a:spcPct val="80000"/>
              </a:lnSpc>
            </a:pPr>
            <a:endParaRPr lang="en-GB" b="1" smtClean="0"/>
          </a:p>
        </p:txBody>
      </p:sp>
      <p:sp>
        <p:nvSpPr>
          <p:cNvPr id="36866" name="Content Placeholder 14"/>
          <p:cNvSpPr>
            <a:spLocks noGrp="1"/>
          </p:cNvSpPr>
          <p:nvPr>
            <p:ph type="body" sz="half" idx="4294967295"/>
          </p:nvPr>
        </p:nvSpPr>
        <p:spPr>
          <a:xfrm>
            <a:off x="5105400" y="1600200"/>
            <a:ext cx="4038600" cy="4525963"/>
          </a:xfrm>
        </p:spPr>
        <p:txBody>
          <a:bodyPr/>
          <a:lstStyle/>
          <a:p>
            <a:pPr eaLnBrk="1" hangingPunct="1">
              <a:lnSpc>
                <a:spcPct val="80000"/>
              </a:lnSpc>
            </a:pPr>
            <a:endParaRPr lang="en-GB" sz="2400" b="1" smtClean="0"/>
          </a:p>
          <a:p>
            <a:pPr lvl="1" eaLnBrk="1" hangingPunct="1">
              <a:lnSpc>
                <a:spcPct val="80000"/>
              </a:lnSpc>
            </a:pPr>
            <a:endParaRPr lang="en-GB" sz="2000" b="1" smtClean="0"/>
          </a:p>
        </p:txBody>
      </p:sp>
      <p:sp>
        <p:nvSpPr>
          <p:cNvPr id="36867"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A06DD389-A55D-4CD0-93A3-509F44EA3FC5}" type="slidenum">
              <a:rPr lang="en-US" sz="1200">
                <a:solidFill>
                  <a:srgbClr val="898989"/>
                </a:solidFill>
                <a:latin typeface="Calibri" pitchFamily="34" charset="0"/>
                <a:ea typeface="ＭＳ Ｐゴシック"/>
                <a:cs typeface="ＭＳ Ｐゴシック"/>
              </a:rPr>
              <a:pPr algn="r"/>
              <a:t>11</a:t>
            </a:fld>
            <a:endParaRPr lang="en-US" sz="1200">
              <a:solidFill>
                <a:srgbClr val="898989"/>
              </a:solidFill>
              <a:latin typeface="Calibri" pitchFamily="34" charset="0"/>
              <a:ea typeface="ＭＳ Ｐゴシック"/>
              <a:cs typeface="ＭＳ Ｐゴシック"/>
            </a:endParaRPr>
          </a:p>
        </p:txBody>
      </p:sp>
      <p:sp>
        <p:nvSpPr>
          <p:cNvPr id="36868"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6869"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36870" name="Rectangle 5"/>
          <p:cNvSpPr>
            <a:spLocks noChangeArrowheads="1"/>
          </p:cNvSpPr>
          <p:nvPr/>
        </p:nvSpPr>
        <p:spPr bwMode="auto">
          <a:xfrm>
            <a:off x="7938" y="1077913"/>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6871" name="Subtitle 8"/>
          <p:cNvSpPr txBox="1">
            <a:spLocks/>
          </p:cNvSpPr>
          <p:nvPr/>
        </p:nvSpPr>
        <p:spPr bwMode="auto">
          <a:xfrm>
            <a:off x="1670050" y="68263"/>
            <a:ext cx="5041900" cy="896937"/>
          </a:xfrm>
          <a:prstGeom prst="rect">
            <a:avLst/>
          </a:prstGeom>
          <a:noFill/>
          <a:ln w="9525">
            <a:noFill/>
            <a:miter lim="800000"/>
            <a:headEnd/>
            <a:tailEnd/>
          </a:ln>
        </p:spPr>
        <p:txBody>
          <a:bodyPr/>
          <a:lstStyle/>
          <a:p>
            <a:pPr algn="ctr"/>
            <a:r>
              <a:rPr lang="en-GB" sz="2800" b="1">
                <a:latin typeface="Calibri" pitchFamily="34" charset="0"/>
              </a:rPr>
              <a:t> Action Plan – meeting the target</a:t>
            </a:r>
          </a:p>
        </p:txBody>
      </p:sp>
      <p:pic>
        <p:nvPicPr>
          <p:cNvPr id="36872" name="Picture 15" descr="C:\Users\isb12127\AppData\Local\Temp\Temp1_Logo Final.zip\Step-Up.gif"/>
          <p:cNvPicPr>
            <a:picLocks noChangeAspect="1" noChangeArrowheads="1"/>
          </p:cNvPicPr>
          <p:nvPr/>
        </p:nvPicPr>
        <p:blipFill>
          <a:blip r:embed="rId3"/>
          <a:srcRect/>
          <a:stretch>
            <a:fillRect/>
          </a:stretch>
        </p:blipFill>
        <p:spPr bwMode="auto">
          <a:xfrm>
            <a:off x="179388" y="80963"/>
            <a:ext cx="1511300" cy="977900"/>
          </a:xfrm>
          <a:prstGeom prst="rect">
            <a:avLst/>
          </a:prstGeom>
          <a:noFill/>
          <a:ln w="9525">
            <a:noFill/>
            <a:miter lim="800000"/>
            <a:headEnd/>
            <a:tailEnd/>
          </a:ln>
        </p:spPr>
      </p:pic>
      <p:pic>
        <p:nvPicPr>
          <p:cNvPr id="36873" name="Picture 9"/>
          <p:cNvPicPr>
            <a:picLocks noChangeAspect="1" noChangeArrowheads="1"/>
          </p:cNvPicPr>
          <p:nvPr/>
        </p:nvPicPr>
        <p:blipFill>
          <a:blip r:embed="rId4"/>
          <a:srcRect/>
          <a:stretch>
            <a:fillRect/>
          </a:stretch>
        </p:blipFill>
        <p:spPr bwMode="auto">
          <a:xfrm>
            <a:off x="6869113" y="260350"/>
            <a:ext cx="1817687" cy="704850"/>
          </a:xfrm>
          <a:prstGeom prst="rect">
            <a:avLst/>
          </a:prstGeom>
          <a:noFill/>
          <a:ln w="9525">
            <a:noFill/>
            <a:miter lim="800000"/>
            <a:headEnd/>
            <a:tailEnd/>
          </a:ln>
        </p:spPr>
      </p:pic>
      <p:graphicFrame>
        <p:nvGraphicFramePr>
          <p:cNvPr id="11" name="Chart 10"/>
          <p:cNvGraphicFramePr/>
          <p:nvPr/>
        </p:nvGraphicFramePr>
        <p:xfrm>
          <a:off x="1511300" y="1317626"/>
          <a:ext cx="5842000" cy="480853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Content Placeholder 13"/>
          <p:cNvSpPr>
            <a:spLocks noGrp="1"/>
          </p:cNvSpPr>
          <p:nvPr>
            <p:ph idx="1"/>
          </p:nvPr>
        </p:nvSpPr>
        <p:spPr>
          <a:xfrm>
            <a:off x="457200" y="1317625"/>
            <a:ext cx="8229600" cy="4525963"/>
          </a:xfrm>
        </p:spPr>
        <p:txBody>
          <a:bodyPr/>
          <a:lstStyle/>
          <a:p>
            <a:pPr lvl="1" eaLnBrk="1" hangingPunct="1">
              <a:lnSpc>
                <a:spcPct val="80000"/>
              </a:lnSpc>
              <a:buFont typeface="Arial" pitchFamily="34" charset="0"/>
              <a:buChar char="•"/>
              <a:defRPr/>
            </a:pPr>
            <a:r>
              <a:rPr lang="en-GB" b="1" dirty="0" smtClean="0"/>
              <a:t>Maintain same overall Vision as 2010 report</a:t>
            </a:r>
          </a:p>
          <a:p>
            <a:pPr lvl="1" eaLnBrk="1" hangingPunct="1">
              <a:lnSpc>
                <a:spcPct val="80000"/>
              </a:lnSpc>
              <a:buFont typeface="Arial" pitchFamily="34" charset="0"/>
              <a:buChar char="•"/>
              <a:defRPr/>
            </a:pPr>
            <a:r>
              <a:rPr lang="en-GB" b="1" dirty="0" smtClean="0"/>
              <a:t>Retain 30% CO</a:t>
            </a:r>
            <a:r>
              <a:rPr lang="en-GB" b="1" baseline="-25000" dirty="0" smtClean="0"/>
              <a:t>2</a:t>
            </a:r>
            <a:r>
              <a:rPr lang="en-GB" b="1" dirty="0" smtClean="0"/>
              <a:t> savings by 2020 target</a:t>
            </a:r>
          </a:p>
          <a:p>
            <a:pPr lvl="1" eaLnBrk="1" hangingPunct="1">
              <a:lnSpc>
                <a:spcPct val="80000"/>
              </a:lnSpc>
              <a:buFont typeface="Arial" pitchFamily="34" charset="0"/>
              <a:buChar char="•"/>
              <a:defRPr/>
            </a:pPr>
            <a:r>
              <a:rPr lang="en-GB" b="1" dirty="0" smtClean="0"/>
              <a:t>Key challenge: reducing electricity consumption for heating</a:t>
            </a:r>
          </a:p>
          <a:p>
            <a:pPr lvl="1" eaLnBrk="1" hangingPunct="1">
              <a:lnSpc>
                <a:spcPct val="80000"/>
              </a:lnSpc>
              <a:buFont typeface="Arial" pitchFamily="34" charset="0"/>
              <a:buChar char="•"/>
              <a:defRPr/>
            </a:pPr>
            <a:r>
              <a:rPr lang="en-GB" b="1" dirty="0" smtClean="0"/>
              <a:t>33 actions featuring:</a:t>
            </a:r>
            <a:r>
              <a:rPr lang="en-GB" sz="2000" b="1" dirty="0" smtClean="0"/>
              <a:t> </a:t>
            </a:r>
          </a:p>
          <a:p>
            <a:pPr marL="742950" lvl="2" indent="-342900">
              <a:buFont typeface="Wingdings" pitchFamily="2" charset="2"/>
              <a:buChar char="ü"/>
              <a:defRPr/>
            </a:pPr>
            <a:r>
              <a:rPr lang="en-GB" sz="1600" b="1" dirty="0" smtClean="0"/>
              <a:t>Development of </a:t>
            </a:r>
            <a:r>
              <a:rPr lang="en-GB" sz="1600" b="1" dirty="0" err="1" smtClean="0"/>
              <a:t>ESCo</a:t>
            </a:r>
            <a:r>
              <a:rPr lang="en-GB" sz="1600" b="1" dirty="0" smtClean="0"/>
              <a:t> and district heating schemes </a:t>
            </a:r>
          </a:p>
          <a:p>
            <a:pPr marL="742950" lvl="2" indent="-342900">
              <a:buFont typeface="Wingdings" pitchFamily="2" charset="2"/>
              <a:buChar char="ü"/>
              <a:defRPr/>
            </a:pPr>
            <a:r>
              <a:rPr lang="en-GB" sz="1600" b="1" dirty="0" smtClean="0"/>
              <a:t>Phasing out coal, oil and electric heating </a:t>
            </a:r>
          </a:p>
          <a:p>
            <a:pPr marL="742950" lvl="2" indent="-342900">
              <a:buFont typeface="Wingdings" pitchFamily="2" charset="2"/>
              <a:buChar char="ü"/>
              <a:defRPr/>
            </a:pPr>
            <a:r>
              <a:rPr lang="en-GB" sz="1600" b="1" dirty="0" smtClean="0"/>
              <a:t>Improved energy efficiency and building energy management </a:t>
            </a:r>
          </a:p>
          <a:p>
            <a:pPr marL="742950" lvl="2" indent="-342900">
              <a:buFont typeface="Wingdings" pitchFamily="2" charset="2"/>
              <a:buChar char="ü"/>
              <a:defRPr/>
            </a:pPr>
            <a:r>
              <a:rPr lang="en-GB" sz="1600" b="1" dirty="0" smtClean="0"/>
              <a:t>New LED street lighting</a:t>
            </a:r>
          </a:p>
          <a:p>
            <a:pPr marL="742950" lvl="2" indent="-342900">
              <a:buFont typeface="Wingdings" pitchFamily="2" charset="2"/>
              <a:buChar char="ü"/>
              <a:defRPr/>
            </a:pPr>
            <a:r>
              <a:rPr lang="en-GB" sz="1600" b="1" dirty="0" smtClean="0"/>
              <a:t>New Waste to Energy plant by 2016</a:t>
            </a:r>
          </a:p>
          <a:p>
            <a:pPr marL="742950" lvl="2" indent="-342900">
              <a:buFont typeface="Wingdings" pitchFamily="2" charset="2"/>
              <a:buChar char="ü"/>
              <a:defRPr/>
            </a:pPr>
            <a:r>
              <a:rPr lang="en-GB" sz="1600" b="1" dirty="0" smtClean="0"/>
              <a:t>Promotion of electric vehicles and active travel</a:t>
            </a:r>
          </a:p>
          <a:p>
            <a:pPr marL="742950" lvl="2" indent="-342900">
              <a:buFont typeface="Wingdings" pitchFamily="2" charset="2"/>
              <a:buChar char="ü"/>
              <a:defRPr/>
            </a:pPr>
            <a:r>
              <a:rPr lang="en-GB" sz="1600" b="1" dirty="0" smtClean="0"/>
              <a:t>New wind turbines and solar PV</a:t>
            </a:r>
          </a:p>
          <a:p>
            <a:pPr marL="742950" lvl="2" indent="-342900">
              <a:buFont typeface="Wingdings" pitchFamily="2" charset="2"/>
              <a:buChar char="ü"/>
              <a:defRPr/>
            </a:pPr>
            <a:r>
              <a:rPr lang="en-GB" sz="1600" b="1" dirty="0" smtClean="0"/>
              <a:t>Behavioural change and DSM</a:t>
            </a:r>
          </a:p>
          <a:p>
            <a:pPr marL="742950" lvl="2" indent="-342900">
              <a:buFont typeface="Wingdings" pitchFamily="2" charset="2"/>
              <a:buChar char="ü"/>
              <a:defRPr/>
            </a:pPr>
            <a:r>
              <a:rPr lang="en-GB" sz="1600" b="1" dirty="0" smtClean="0"/>
              <a:t>Integrated Energy Planning</a:t>
            </a:r>
          </a:p>
          <a:p>
            <a:pPr lvl="2" eaLnBrk="1" hangingPunct="1">
              <a:lnSpc>
                <a:spcPct val="80000"/>
              </a:lnSpc>
              <a:defRPr/>
            </a:pPr>
            <a:endParaRPr lang="en-GB" sz="1800" b="1" dirty="0" smtClean="0"/>
          </a:p>
          <a:p>
            <a:pPr lvl="2" eaLnBrk="1" hangingPunct="1">
              <a:lnSpc>
                <a:spcPct val="80000"/>
              </a:lnSpc>
              <a:defRPr/>
            </a:pPr>
            <a:endParaRPr lang="en-GB" sz="1800" b="1" dirty="0" smtClean="0"/>
          </a:p>
          <a:p>
            <a:pPr lvl="1" eaLnBrk="1" hangingPunct="1">
              <a:lnSpc>
                <a:spcPct val="80000"/>
              </a:lnSpc>
              <a:defRPr/>
            </a:pPr>
            <a:endParaRPr lang="en-GB" b="1" dirty="0" smtClean="0"/>
          </a:p>
        </p:txBody>
      </p:sp>
      <p:sp>
        <p:nvSpPr>
          <p:cNvPr id="38914" name="Content Placeholder 14"/>
          <p:cNvSpPr>
            <a:spLocks noGrp="1"/>
          </p:cNvSpPr>
          <p:nvPr>
            <p:ph type="body" sz="half" idx="4294967295"/>
          </p:nvPr>
        </p:nvSpPr>
        <p:spPr>
          <a:xfrm>
            <a:off x="5105400" y="1600200"/>
            <a:ext cx="4038600" cy="4525963"/>
          </a:xfrm>
        </p:spPr>
        <p:txBody>
          <a:bodyPr/>
          <a:lstStyle/>
          <a:p>
            <a:pPr eaLnBrk="1" hangingPunct="1">
              <a:lnSpc>
                <a:spcPct val="80000"/>
              </a:lnSpc>
            </a:pPr>
            <a:endParaRPr lang="en-GB" sz="2400" b="1" smtClean="0"/>
          </a:p>
          <a:p>
            <a:pPr lvl="1" eaLnBrk="1" hangingPunct="1">
              <a:lnSpc>
                <a:spcPct val="80000"/>
              </a:lnSpc>
            </a:pPr>
            <a:endParaRPr lang="en-GB" sz="2000" b="1" smtClean="0"/>
          </a:p>
        </p:txBody>
      </p:sp>
      <p:sp>
        <p:nvSpPr>
          <p:cNvPr id="38915"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031AC46E-AECA-41DC-B990-6ADF60A8A0E3}" type="slidenum">
              <a:rPr lang="en-US" sz="1200">
                <a:solidFill>
                  <a:srgbClr val="898989"/>
                </a:solidFill>
                <a:latin typeface="Calibri" pitchFamily="34" charset="0"/>
                <a:ea typeface="ＭＳ Ｐゴシック"/>
                <a:cs typeface="ＭＳ Ｐゴシック"/>
              </a:rPr>
              <a:pPr algn="r"/>
              <a:t>12</a:t>
            </a:fld>
            <a:endParaRPr lang="en-US" sz="1200">
              <a:solidFill>
                <a:srgbClr val="898989"/>
              </a:solidFill>
              <a:latin typeface="Calibri" pitchFamily="34" charset="0"/>
              <a:ea typeface="ＭＳ Ｐゴシック"/>
              <a:cs typeface="ＭＳ Ｐゴシック"/>
            </a:endParaRPr>
          </a:p>
        </p:txBody>
      </p:sp>
      <p:sp>
        <p:nvSpPr>
          <p:cNvPr id="38916"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8917"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38918" name="Rectangle 5"/>
          <p:cNvSpPr>
            <a:spLocks noChangeArrowheads="1"/>
          </p:cNvSpPr>
          <p:nvPr/>
        </p:nvSpPr>
        <p:spPr bwMode="auto">
          <a:xfrm>
            <a:off x="7938" y="1077913"/>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8919" name="Subtitle 8"/>
          <p:cNvSpPr txBox="1">
            <a:spLocks/>
          </p:cNvSpPr>
          <p:nvPr/>
        </p:nvSpPr>
        <p:spPr bwMode="auto">
          <a:xfrm>
            <a:off x="1690688" y="260350"/>
            <a:ext cx="5041900" cy="896938"/>
          </a:xfrm>
          <a:prstGeom prst="rect">
            <a:avLst/>
          </a:prstGeom>
          <a:noFill/>
          <a:ln w="9525">
            <a:noFill/>
            <a:miter lim="800000"/>
            <a:headEnd/>
            <a:tailEnd/>
          </a:ln>
        </p:spPr>
        <p:txBody>
          <a:bodyPr/>
          <a:lstStyle/>
          <a:p>
            <a:pPr algn="ctr"/>
            <a:r>
              <a:rPr lang="en-GB" sz="2800" b="1">
                <a:latin typeface="Calibri" pitchFamily="34" charset="0"/>
              </a:rPr>
              <a:t> The Action Plan</a:t>
            </a:r>
          </a:p>
        </p:txBody>
      </p:sp>
      <p:pic>
        <p:nvPicPr>
          <p:cNvPr id="38920" name="Picture 15" descr="C:\Users\isb12127\AppData\Local\Temp\Temp1_Logo Final.zip\Step-Up.gif"/>
          <p:cNvPicPr>
            <a:picLocks noChangeAspect="1" noChangeArrowheads="1"/>
          </p:cNvPicPr>
          <p:nvPr/>
        </p:nvPicPr>
        <p:blipFill>
          <a:blip r:embed="rId3"/>
          <a:srcRect/>
          <a:stretch>
            <a:fillRect/>
          </a:stretch>
        </p:blipFill>
        <p:spPr bwMode="auto">
          <a:xfrm>
            <a:off x="179388" y="80963"/>
            <a:ext cx="1511300" cy="977900"/>
          </a:xfrm>
          <a:prstGeom prst="rect">
            <a:avLst/>
          </a:prstGeom>
          <a:noFill/>
          <a:ln w="9525">
            <a:noFill/>
            <a:miter lim="800000"/>
            <a:headEnd/>
            <a:tailEnd/>
          </a:ln>
        </p:spPr>
      </p:pic>
      <p:pic>
        <p:nvPicPr>
          <p:cNvPr id="38921" name="Picture 9"/>
          <p:cNvPicPr>
            <a:picLocks noChangeAspect="1" noChangeArrowheads="1"/>
          </p:cNvPicPr>
          <p:nvPr/>
        </p:nvPicPr>
        <p:blipFill>
          <a:blip r:embed="rId4"/>
          <a:srcRect/>
          <a:stretch>
            <a:fillRect/>
          </a:stretch>
        </p:blipFill>
        <p:spPr bwMode="auto">
          <a:xfrm>
            <a:off x="6869113" y="260350"/>
            <a:ext cx="1817687" cy="704850"/>
          </a:xfrm>
          <a:prstGeom prst="rect">
            <a:avLst/>
          </a:prstGeom>
          <a:noFill/>
          <a:ln w="9525">
            <a:noFill/>
            <a:miter lim="800000"/>
            <a:headEnd/>
            <a:tailEnd/>
          </a:ln>
        </p:spPr>
      </p:pic>
      <p:pic>
        <p:nvPicPr>
          <p:cNvPr id="38922" name="Picture 10" descr="100_1820.JPG"/>
          <p:cNvPicPr>
            <a:picLocks noChangeAspect="1"/>
          </p:cNvPicPr>
          <p:nvPr/>
        </p:nvPicPr>
        <p:blipFill>
          <a:blip r:embed="rId5"/>
          <a:srcRect/>
          <a:stretch>
            <a:fillRect/>
          </a:stretch>
        </p:blipFill>
        <p:spPr bwMode="auto">
          <a:xfrm>
            <a:off x="6638925" y="2809875"/>
            <a:ext cx="2047875" cy="2730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Content Placeholder 14"/>
          <p:cNvSpPr>
            <a:spLocks noGrp="1"/>
          </p:cNvSpPr>
          <p:nvPr>
            <p:ph idx="1"/>
          </p:nvPr>
        </p:nvSpPr>
        <p:spPr>
          <a:xfrm>
            <a:off x="457200" y="754063"/>
            <a:ext cx="8102600" cy="5278437"/>
          </a:xfrm>
        </p:spPr>
        <p:txBody>
          <a:bodyPr/>
          <a:lstStyle/>
          <a:p>
            <a:pPr eaLnBrk="1" hangingPunct="1">
              <a:lnSpc>
                <a:spcPct val="80000"/>
              </a:lnSpc>
            </a:pPr>
            <a:endParaRPr lang="en-GB" sz="2200" b="1" smtClean="0"/>
          </a:p>
          <a:p>
            <a:pPr lvl="2" eaLnBrk="1" hangingPunct="1">
              <a:lnSpc>
                <a:spcPct val="80000"/>
              </a:lnSpc>
            </a:pPr>
            <a:endParaRPr lang="en-GB" sz="2200" b="1" smtClean="0"/>
          </a:p>
          <a:p>
            <a:pPr lvl="3" eaLnBrk="1" hangingPunct="1">
              <a:lnSpc>
                <a:spcPct val="80000"/>
              </a:lnSpc>
            </a:pPr>
            <a:endParaRPr lang="en-GB" sz="1900" b="1" smtClean="0"/>
          </a:p>
          <a:p>
            <a:pPr lvl="1" eaLnBrk="1" hangingPunct="1">
              <a:lnSpc>
                <a:spcPct val="80000"/>
              </a:lnSpc>
            </a:pPr>
            <a:endParaRPr lang="en-GB" sz="1900" b="1" smtClean="0"/>
          </a:p>
        </p:txBody>
      </p:sp>
      <p:sp>
        <p:nvSpPr>
          <p:cNvPr id="40962"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55414920-E429-4C95-A3CF-60BAA13C63F7}" type="slidenum">
              <a:rPr lang="en-US" sz="1200">
                <a:solidFill>
                  <a:srgbClr val="898989"/>
                </a:solidFill>
                <a:latin typeface="Calibri" pitchFamily="34" charset="0"/>
                <a:ea typeface="ＭＳ Ｐゴシック"/>
                <a:cs typeface="ＭＳ Ｐゴシック"/>
              </a:rPr>
              <a:pPr algn="r"/>
              <a:t>13</a:t>
            </a:fld>
            <a:endParaRPr lang="en-US" sz="1200">
              <a:solidFill>
                <a:srgbClr val="898989"/>
              </a:solidFill>
              <a:latin typeface="Calibri" pitchFamily="34" charset="0"/>
              <a:ea typeface="ＭＳ Ｐゴシック"/>
              <a:cs typeface="ＭＳ Ｐゴシック"/>
            </a:endParaRPr>
          </a:p>
        </p:txBody>
      </p:sp>
      <p:sp>
        <p:nvSpPr>
          <p:cNvPr id="40963"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40964"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40965" name="Rectangle 5"/>
          <p:cNvSpPr>
            <a:spLocks noChangeArrowheads="1"/>
          </p:cNvSpPr>
          <p:nvPr/>
        </p:nvSpPr>
        <p:spPr bwMode="auto">
          <a:xfrm>
            <a:off x="7938" y="933450"/>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40966" name="Subtitle 8"/>
          <p:cNvSpPr txBox="1">
            <a:spLocks/>
          </p:cNvSpPr>
          <p:nvPr/>
        </p:nvSpPr>
        <p:spPr bwMode="auto">
          <a:xfrm>
            <a:off x="0" y="260350"/>
            <a:ext cx="8820150" cy="817563"/>
          </a:xfrm>
          <a:prstGeom prst="rect">
            <a:avLst/>
          </a:prstGeom>
          <a:noFill/>
          <a:ln w="9525">
            <a:noFill/>
            <a:miter lim="800000"/>
            <a:headEnd/>
            <a:tailEnd/>
          </a:ln>
        </p:spPr>
        <p:txBody>
          <a:bodyPr/>
          <a:lstStyle/>
          <a:p>
            <a:pPr algn="ctr"/>
            <a:r>
              <a:rPr lang="en-GB" sz="2000" b="1">
                <a:latin typeface="Calibri" pitchFamily="34" charset="0"/>
              </a:rPr>
              <a:t>Buildings (Municipal, Tertiary and Residential) </a:t>
            </a:r>
          </a:p>
        </p:txBody>
      </p:sp>
      <p:pic>
        <p:nvPicPr>
          <p:cNvPr id="40967"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pic>
        <p:nvPicPr>
          <p:cNvPr id="40968" name="Picture 9"/>
          <p:cNvPicPr>
            <a:picLocks noChangeAspect="1" noChangeArrowheads="1"/>
          </p:cNvPicPr>
          <p:nvPr/>
        </p:nvPicPr>
        <p:blipFill>
          <a:blip r:embed="rId4"/>
          <a:srcRect/>
          <a:stretch>
            <a:fillRect/>
          </a:stretch>
        </p:blipFill>
        <p:spPr bwMode="auto">
          <a:xfrm>
            <a:off x="7102475" y="112713"/>
            <a:ext cx="1955800" cy="820737"/>
          </a:xfrm>
          <a:prstGeom prst="rect">
            <a:avLst/>
          </a:prstGeom>
          <a:noFill/>
          <a:ln w="9525">
            <a:noFill/>
            <a:miter lim="800000"/>
            <a:headEnd/>
            <a:tailEnd/>
          </a:ln>
        </p:spPr>
      </p:pic>
      <p:sp>
        <p:nvSpPr>
          <p:cNvPr id="40969" name="AutoShape 2" descr="data:image/jpeg;base64,/9j/4AAQSkZJRgABAQAAAQABAAD/2wCEAAkGBhQSERUUExQWFRUVGRoaGBgYGB0aGhwdGhwcGBgcFxgZHCYeGBwlGhccHy8gIycpLCwsHB4xNTAqNSYrLCkBCQoKDgwOGg8PGi0lHyQsLCwsLCwqLCwsLCwsLCwsLCwsLCwsLCwsLCwsLCwsLCwsLCwsLCwsLCwsLCwsLCwsLP/AABEIAMMBAwMBIgACEQEDEQH/xAAcAAACAgMBAQAAAAAAAAAAAAAFBgQHAAIDAQj/xABREAABAwIDBAYFBwcICQQDAAABAgMRACEEEjEFBkFREyJhcYGRMqGxwfAHFCNCUrLRJDNicoKS8RU0U6KzwtLhFkNEVGNzk8PTF4Oj8iU11P/EABoBAAMBAQEBAAAAAAAAAAAAAAECAwAEBQb/xAAvEQACAgEDAwIEBgIDAAAAAAAAAQIRAxIhMRNBUWHwBEKRoSIyUoGx4RQjwdHx/9oADAMBAAIRAxEAPwABgsGkpH0SJgXDse02qeMICCMioOsOpPtorsxtrImUp9FPAe6pgw7JtlEdxrxHPyekkq4BWyE9GTDMjQHJmMW5GOGtbYbAIJVLagST/s6VCOBGbQ91GEYBr7A1t6WnnXVvZ7U6AXtBOnnU+/8AYdgYMAyBJAH62G/BVbMs4aSZb4WLKxE6EQaMLwKCkhKiD2Litk4Umeu7wt0vbwtpQt+2B0RmNmsc2D+ysR8dtTmcA1w6HwUR7RWyMGqSczl831ge65F63ODISJJ1NilHLXStb9sm6PRgk82yLR1k++uqMHbRBPYGz7a5HAk5dPqQejRa99O+sVsszByRMXbi0zwVR1P1+oKR1ODP2E/9Fs+w1BdkSCy2SOHzcX8RRJezx9lryWPYaF4jZv0hgJ0Gi3ByrOVLuFRRHedA/wBSyP8A2lj1gVBxG0EAXaaPYCoHyUipzuBWNCvwfj2pofi8G6QUkukHUdKhQ9lJr9Sqijg+no0Kd6JslcBMFJygcIKb8ON6DYZtAhcOBRvKUNqF+wmdOYqdisE5b85bQZEEeQIB8qgPsL4pB/Ww6fcaMZUuR9K8G+IdBB6ygOJVhR3zKRY2176HYlaFAIQB0ablWWCpXiJA/jyrMQ1YiG09oQpJ8LxRDZeCCQFqGnoJ+OP8abUoo2n0JOztnJbGdaQVK0TAt2CezU8K5bVxyW5CUpLkdY5RCOQAjX+J4Aa7T2tkkA/SGxI+qOQnj/E8BQRtV5N51m829smhCLb1MWTXBs0zNgkTfgOQ15+jPfNdkYcEeiLARMXEg9w1+JrZhF4Bjme6QTz0PrqW+z1YJM9U3IIyzlF/jhVXN2KoqjTCNJTqkEwQbCwj8SCTXXEYIJIASmIBmBlEGCFcvPjXNzHhpKc0Apza3UZ0IEjlBmg2J2it3WUp5TPn8fjV8WOUpX2Em4pUEca6hwgJSmRqQBcmNDxHDTupg2jssF1hhKEz1U6DUkJE+EGhu6mzEuLakwS8gRz6yP8AFThiGQnajAMem2fL/wCor2vhqiml2PPz7ljNbFZSkJDTcAADqJ4W5V6vZrAElpoAc0J/ChW0d9GUdVoh1X6Poj9rj4UuYjbLuIVBM8kjQeHPzNaGKUuScpqPBz3qZaznokoKRySnU6xa+mt6S8Ts8H6qfACrDe3VWGlOLIBSJCeff8HwpNxzZGnn6viK7FJaaiRUXdsX3sIhM2T5eHLnQ/EKTwSOWnv50Rxl9TPqH+dDXnEJ5qPACuSUGzpTSBzwvqnh7K9r3EqSFECeHDsHbWUmkk3uOOzNqLKAIFkJNwR76IM7QJHopsJ14RJiaDbOdEAKlMAAyCDGWTYajgNK6jFDQKAzAjif0TIGpv8AAr5pq7PaXYJt7bJMZE3mLESBxnTSpWH2mSfQBMTExHLVM37qFIjKTnHpQBlvqRaR2C1oqaw+CodYZhyBgSTxMza/CoNOxgzgtplSoCFeCp5/hUxO1xwST+17iKEM4pOayhaYmfwtYz8WndTJqCAYGvd1RygTTcbCNk5vaieRPgk6a6iuqNpNqtln9hJ/u1CayqIIjsAFr+F/G3ZRJGEbEZlJHh+PuFNHFKtxHNHRDiVaQLjXKOPLuHrrxzEoBvr4n2K51r0LRMJVI7vZAvWDDNfUWPL8L+o03SfkXWjxOKQTqfHMParlUN7Et9IrrRYfa7OddHEpSbx69D3e7yNC8WgKWSI0Gmhjj7/dwpXFxW4yabJT+IQNVgd5HvTUR15MSFpjnmT+FRMXhjmIBiZgCRym3G9r0KxYgTedY4HUjzqXJVBRx4cFIPiD7KircPCD3fxoDiAM19DPrvPPkey/bQrEJ5ifL+PHjVowszdDapxXI+f+dBdo7VyEgHr6fqjkO345UEcWRaTpaD4+fCuLKteP8avDD3YrydkSs8zN57fHleuqMSlPpEAaaTrrPKo7iiEEjuH4j1mu+yd338SXEMt5+jQVL4AWkCeJMQBqfCuuGHWiLnpJSFdo7IvN7eFprXHbWFkoSFkAiToJ58/OgDeKWcqCYSLEgXjSY4wDpU155OY9GCEcAognvURxOvq7aP8AjaXuZZbWxqpEnMsyeZ08OVepHh7fL8a4l29/juHDvqRh2VK0Fjx5+PHurriqJNjJuxjGmlSYzJhSVKSFQoEGBOnOZvAsIv5tfayn3cxg2iwAGpOg7zWmxMCC42BMkgTE6mLAcO6mZ7YvQ43DTmUC4iSQY/OC0kQedduGSo48ibZ12LsBQSlT5KAoSlAHWUB6gO/ypo2SyhLiVITl0FzmMWm5sPCiu8TQlCjwzDwsfdUDAP5lxABsdfDQdwpHklJlFCKQX3gxKEsqCjBIsImqr2w4ST8eYq09v7ODjZVJlIMRx7xVc7RwRg2J+OVdXw+nScuZysScWkk3NdtlbrPPkBpsmfrGyfP8Jo1srZwXimkKEhS0gg9/Grow2GQhMISEi2gj+NDNPTsNije5RW0Pk/cbcKVLAICZAExKQYnMOfKsp/3m/nLn7P3E17XNqC1uVgymw/VEREdqr3MEX91dGFdXiCdIjXjP+WtLCdtOWnKY0keHOuzW8DgkBLd+w+rrQK+el8PPc9pZFQ4MMon0YjnB10MmLRaNZot80AUBJ4kGJtaBJkiAQfK1IeG3idTplHnyideVFWt6HVRKUGDP1tey81zT+GyWN1ENuGbFyQBx0GonnMd9qIbPwnSrgC2uk2t/l6hS7sva6l9QpSBF4nQXtJtNOWyVlCQOLmp4wOXYZN6fHjae5KctrQWw2y0qOVCRHMjXmf8APyqexsETePK9EsHh0pSI5V2mvWx4IpWzjcrBjWxUJnqhWvZXE7CHAJvwjTuowpVbTT9GALYGc2IIuAaA7W2cGySBY/F/jt4U70E2+2AkjmJHZHx7a58+BRVoeEtxKfVxnsvfkTy07O2g+Owt4ETGvOed40kzU/G7RDYIIJvIiPGZ7KX8bt1BEZT8X0nury+lK9jsUl3I+LSCTBkiI8yD2RB9lCnBMgEXv2+quuJ2qmdTwnq8hHPvoa7tBM2+NYrphjl4A5o9dZM20v4RblpfSuLSLHn8CtXsekmZM9otz+PGonzrgDHx6q64Qk0SlJIL4NvO4kcjJ9tXJ8kmzkt4EukCXnFrJ7EnInwGUnxNVfuWhJS4FJGW5z8iAkZZ7QSfA0wjftlGyxg0tqcWQsFROVKZWpSVA6qMEGLDma9DFGo0c+R2xN29gkoxT+QjJ0i8kGQU5jERwjlQ0JKrDTnU57DwTnkEEiDYyOBHPsrQ44pEARcX7tO+5nwFqE3b2CuDxjBpTBVf2fHfU04vSIHf7hrURn0SoqhQIgHUj6xAMQRa1jfkCRFcSpSuN+FaEHJ7iylp4HDdaDisPm0U6m5GlxEJ0vIA148qcNv4kKew6kgJCXBEBPWGdJCpRFiEyBGhnjShgd3H2lYcvjL0i0hIVJskoT1gLaQIzaUybc2Z0DjRkK7uwpJJEkXN++a6ccUiMrZYu1mRkkkwDJ7uPqHCgGyyQtKSZyCY+yLDL5kmP0T20x7WEtHvHtFB8LgxmVr1tTPgIsBx7alF1djtWkMS7pPd7qR8YgnNwiIgd9OBxEJAi+lyB5Xk0A2ngVJGmtvj11TFLSJONiZgobxTa1mEhwEm+gMnT3U7vb7tn80hS44nqp/H1ClV3ZwW4hOmZZT5hP40+bP3bYZHVbBP2ldY+vTwquVxdN8iQTWyKx29vA8vELVlTfLokkeiO2spk3mEYlz9n7ia9qWpeBWnZ88BVdEK+L1yDo7NCNecia2Q6OzzrgaPQi9ia0uiGGWOdDWMSm1hYzM+Q7vjgKnYZwGYExrF7c+zX11CUSljJsjFhBnmIpwb20FqBAiEpTH6oAPmb0hYR20xYHWLTyn3UVwe0EjUiSef4GoNAk9qLNwO8igmJrqdqmkjAY+SB7z+NG25g/4vZJn1eFK5vgTSNzO1JEK5H6p9w5VExO2FTEzHECKCyJjKeN86LwCQUyvjpw4VyeJHlOs68NTe3M+FbqSNpDB3hIETQnG7eKlgkmxHlx9VB8djcpiR+98R8XoRitoAg3v+tW1OSBVHTb2JCirLoVEjha/40q4qieIfEXF4+ONCcQ4nlTwjRWyA9UdbUgnlUh0pqOvjFdUBJERQ7fjzr1tNbEDtrZkXgeurRJMN7u4VS1KQDAUmfIge+rO3J3YYTs117owp1QWMxEkBMQEz6On40h7i4hLbjhhS19HCSLZeuM8gqGbqDh7qtHdFWbZTxPHpjFtCkEaW0q6ukAqDbOPQvFuuEKUhxbihNldYqKCSmRMkTqPcPwwSkrKjxGXXkJv48KZ9/NnZcc9EQXCYHaZ8KC4nCpzEgEAxc3PoibntBpckkgwg5OjXBMl5wIQBJJgk5QIkkm06CimM2d0biLcU3ExZQNpvwrXYDSBi5PoAGTw9EFQHjR7FbJWVAuGUlJi86oKh7KWE92vQM4FnY95pbiUgoWpvMogKBKbp1A0048qU969qpdKQhJ6t576nY7YDWzmUFoqKlqCFKUdRBPoiwuP8zXm9WDSkphIE5uzQVbEmslk5fkDGBZxjqQXCETwMD+qke0g1PTszKtIKiSqZIsSOUyT66LN6Coz5+kb/AGvYK12xKpHZvDpToAPb560J2i8CCAZgj2GjVKx9Nfd76bHG3fgE5VsA0H8oT/zB7qsUVXK/z4/XHuqxhT51wDGIW8/86c/Z+4msrN5/505+z9xNZURXyfN7rZmTx+NK8S3THj8EUtQD9VJgHnmn2UBSRymoKWo69FHiW6JbFdWHMqCR0gKSBFx6UGbapHlUDOOVEN31flLfefuqpZbo0Vug9hkuBSmjMWWUyNTbNrr41o+5lJBFwqNdIlMdumvZRhJT0ipP1PK9Ddut/TPE6Bw/fMVzyVFXEObFezKQkGCQL3OunDt502YV9OZSRjjKdZStMRrdRAOh48DSXssJEmxskxHYTN/AHsJp1wysM0lKkulaiElUD0SUEqSeJkDSbk1xy52KaaO+KxRaWhKsWcy/RIExwhRCurc6mONbbQc6Oc+OEwNEk+NppbxLq3VpXCuqVEZQcqIk2jhKdezwG+0Hy62BosKyqERyhRE2JKik21TwFgAKNkDae05UesVyfSuJ8CKCOYkKzAiTeL6aXPMRI8aK4zBdVSYTnSkybXy9Y+PChz2FHRpgRC/S4HMlEjvBirY902CUd0R3X1pbkGyoTMi4mw58PVQ7ar6oSgkwCVQY1Nibd1Hnmxlyk6EmedyaC7cy50wPq8e81eHO4k40gMoHnXBQI4nzogiLzeuDzQsRXUiOk8awiiAQCZGlybCT4Wro02qYiL/j+Bp3fwKP5NZWEpCoMqCQCetkMka2NLrrYSuAZEHziB971UrnuO4Ug5uk2lt9R6yzkUBFj6tdKcNg4nGfM8Q2y0gNDpCpxZM3aSSlKR9aOJkSaFblsp+do0u0r7lPm7qAMJiwBbO7/Zpqsb7hkklsVrtrZ6/nLvzhfSOoWnMoCAZSlUgACBB7NKAoxHVCDwOp8Tbzpy30djFYiwmUf2SKQ3lSvyrZILkaEjoVEEC/Ht1F6f8Aah6jEcUo/s6rxyyhzA9fxen3abo6LDmfqNetA/GqQWxKXKHTf/8AmrR/4ifuq41y30Ho96/Ya8+UB78gbN7qQf6ijXDfR7qpP63sNWh2JPhjux6Ke4eyuGJP0jfer2VqzjUpS0FGCsAJB4mAa1x6ocaOgzGT3pNSS3+pnwTqUS6OkX3f3hTSrFoGqk+YpGVjkpcWeBBj94Gq4VyJk7EHEufTW+0PdVlpNVLjcbLhUOYqwMPt11YBThHIi2YpT7afPFugY2Lu8/8AOnP2fuJrKg7x4l44lcsgHq2zj7IryoUB8lUbxbJVh1loqzSlpUxFnE5gIJOmaKAutqRKY14xr8RpTf8AKFiAcUefR4W3GyE8KXNpoBvpAt+8ajKNHZB2gcVH4HhUzYZ/KG+8/dIqMU+oGuuyXcryCTAB18IpaN3HEplR/V99CdvPw86OHSK7dFGpCtqpzmFCMkeM0E2ziCvEOEEEFaiOVyTSyimUlKg/gceAZB4D4PqvRfDzImCVCwkGDBF+V6VsNhVEekgSOM9nIcJojs0uIMpdbQeZvxI1AIiU1xTx+C0ZjM9glkjOFpWZEZVHMYAOQpBE2m/byvF2kVIIzDKVdwNoAm9j1SrXU0JDi19ZTzYIuJQCfCEnlEns5GObzzikQcQmPswBoBBhKfDwNIsbNqSOju1OoUyZhU+M8fH212xWIzYNspJMPZSCLA9GmIM8fDQ+Ih3CECekSewG/wCFS0gt4VyHELl0IyzISQD9IkT1lRIBggCeYrpxwpMnKSbOzrvV8/aahbQcIIUBaCNJ4+rWvHMYnn6jFS8BsxzFAhpCl5Z0gXyykQdZIq8UIwclZKSeAiSBpJgadtRXVZvATpFNLe4ePgj5s7+6nhpxrRPydY8zGFcuP0Rx7VVRREbOruIc/kxuyckQDfN6flqKWW1ye2nF8n+TBhsp6VsOZkxcZFqWueFgCbcjS7sXYD76FLaSSlJhRGkwDfwI86EYbjZZbIbNy8QBjGj/AMJXH/h86dt29tNDDYpKnEJUVuEJKhJBbTBAmSJtpwNV5uxgVDFBJEFCVJUI45SPG9WDuNh4w2NTEEOuJNuAaSI8z7aok0LJqhG3u2qheJdUg5kqDcEAwfokA8Oc0oOq6x8Kbt7WirEvQDZtk6Tow2fZSS471jPxrTTBHYkBydTNN+KxThaYlIy5W4MybJAFtKSW3BVhYnCfkWGcvJDPG2iZ9laPAZch7fNGIGzWlOuNkS31UII/1aolalmfIVm9wX0aSVdXlpqDU/5QAf5Jb4x0RP7h/Go/yjYYDBtL6wIUmCFGDKSTmTMHTXh41WHYk9iDtDawU8FIWVpSE6krT0ioUsIJkQJAjS1OCMVh3XEBBCs3pApMzIIkxZWttNaqDArJGp8jTlusSVAEm6kg2I1MG/PSuhwTXPBy6mnxyWWjDpGiQO4AVXxA6Zwcgr7wqxEiBApGwaD86UnkF37iKhhezLTV0K+NV9LHaKuFOlVXt/Z7isQopTIBSNRc9gJk1aTapHKtnadGgqsRN5v5y5+z9xNZXu8/86c/Z+4msqAj5K837woVg8C50QDuTrrkFZRCUoz3mM0wTppxpNx6hcHim3iZHqNfQDLWFLLZcTh1/RokKQk6wTdQjUlXfXdv5jKh0bPVGaQwiMoCTIOWIGYeukS9T0G1SpHzph9nLWkqSgqSEKUSLwkHKTzgEj+FaYLZjilWQox+ieYHLmfbV9ubmj5986YUES31QLDP1dQE5Q2pKB6JmZMcaPnZPSA5wkqzagFYy2IEqiT2+qma2ETV2z51wmx3FlSktKWECDlEwopVkkC91JPDhWq93cQXB+TPlMpn6JyIm/Dkasp/ZzuA2mhEpLOLXLnUgSS4u0qJASFazEC/Y/lrDBJUAgtrUAFSCIITGVXK/q7KTRW6HclJUz55RsTEJSAph0EGLpIHIm9G17sODRSdORiYvJzWJ18aZtnbwKZ2hjUvOJ6Fory5mgtKQXUhFm05vRVHK96cdiO/O0dKw+ypPWTbDqAm0ghRF9PA0rxtjJx9/wDhU52K4JGdNld3MGOvxsfCuLuxnQNeE9g6wsOuTMXsONWVvDvInB5Q847Dk/m2G/soUqQpYUkw4PXepoUkpSQ+8JydUJTYGJulBBIBJ1vS9Ib8Pr7/AGKYVg1IBXIUElIsCbmSBexgJuPgn3wcbgUOpRDoxBSsgJGaGipMhCQAYSY8Zmn5W7TKiSsOOAnMrOkQSkGCZSNBProTupsToX8dhMqsoLbzWaxyHOkHvhWUkcjTxxVySls1TEPEbCemzahYcDrAnhzBo3sLBuMZZacvmzQ2TYFUGwuZyj4FOuN2d1gmFqVaPpFAEcRJPpQDHcTwoZidnEEnoV3mMz6jEwTHWPETbnWWKi70yDuxN61JUApt8o4joVEnhYTaD49lGXt+UZSUMYhRiUjoiAeV+E9x7qRcbh79VMGCUp6RQMXgSdYIImaEuIIt0KSSALvHQEEiADyi0a0+nSIsUH7/AKNtmFWZxBSoL6NwqzW6zzbpAgjmdbequnyctQ0rMFDrOz6QH5trJMWmc3xFDtpYcpOUNNpIyk9dRi2b7Na4HeJeFYW22lIKpVmzKkHhAjKRbiP8jBpMTLjk47DXsRiNpvkmMq1SP1h7iRTZuqQRjo4vLPmga21/Cq62Bt1KXVv4hzIpUZ7EypQIScgJJvHgO2jGzvlEYwy30pPSBbhI1TaAEwfCLi4ArPyI3tXvsQdsLh979Jhkaa/QNj2xVerb657RPhJpv2htUOuuLC0gFCEpkjrZG0JMpKgYKgbcrCl1C25KiCUpSQM0i2axHV162k8DyNJJlFJUQ2kWF9TVrPD/APFYQAgmGLcYBQJ5xJHmKr1jCsup6ikoXNpPVNrSVE5b2mY508v4dz5jhkpAWWw3mDZCyCgAwoJJBTKb63CeF6ZC2nQyb7f/AKhF9A17PVW3ygH8gbPIoJ7sh/h4il7a28C8VgVYcM5CgspsFKNyoejlmwQSZPtrtvTvCp3C5A0ptaUWUdClIBUOuE65QeNwBxp4yWwjgwBu7tNSG0gQQBNxOppl2E9nxKVEiZTP76QIFIGysXCBcae+nHdR5JeQVZpCkgQOZGpkcQNJ410QSTbFzL/Wv2LYpJwKvy1fc57RTe5j20mFKAI50i4N4HGL6xBIWRpcSLgmp4uJE32F3epxRxqk2kqTBAg3CYjxq32EkJEmTFzESedU9ttRG0SZKsvWv+imQDAA1gaVb+GWCkQrNbX8abM/wxQkY02xH3nH5U5+z9xNe15vP/OnP2fuJrKgI+SfsnCIQ22MiQVNpIOUahM8q92/tZOFw3TqbK0gQQmNCQLzwMGe7upTx/yl4foGggL6RKUZFR1ZyhJnISrsiJmsVtF7GYYMuNHKlZ0bd644GFJTa6vSWkaWkVta4PRlGTgpER/5R3HVpZQEttJLZSFNEkBvK4kqX0g+zMhOnA0Q3B2zi3mH1AQt91ZzTAbUpIJyTMQV2EHTspb2hudiipSk4dd0lIKSkn0ClJKAokQI8o5UU3Q3lawmdl3M2vplqEpNgQnqqT6SSI5ceFKpLuZRixzXspx8tLxC0FSLphJkKjKYIjmRoeNGNn7FbaQG0AIQLhKQEp7SE6DvHOhSt58Mcyg+3lSc8hV8pAUuE+kSkyYibiumC3nYfQh1pyUpUoHqmVJiFAAXFykiY9GmbQjTDG0djNvNKaXKkqGhNp4G0cYqp9x9slj5zhyCeiJU3lBJKkrylPjmHhNWDit7WWkS4SEyAVFJElRCUgC5meQqvdkoU02cQ90AUt1RdGZLdjCShJVlUVhClaFUzabQLNFVye7X2Li9prbGVtspTBWVnrSlAkpSFRBSRw0vTLvfjcbgmWlMKS20hCErBSHBMhMpKoVYHQxMcK77P32wjYyOTh13ELTAkfWSoC4njaZNdt4cQjHYVxDbra5SkgJWkmRcgAHWR66TZLko3qa22N9nbypfwhzOoWVsqBXoAsouFJ+rBm3ZSJsfbuXaSnHHXSFjEIIzFZR0ZD6Utybp6uXL384oONgPslTcvoSdQWUgcpUXVpRp23qc9uniWltv9G0k4clax0iAXUpMlQbSSElSEQUA8e01lPUzTx6UPu3FBDSF4YtLcUrMhLk5VpJVKjlKYIkkfrLHE1GaWt5hhTkNuLWUuBGiVJvGpsYUmZ8bUK2ktrMvKfmyUghBUmW1JToTkhLaYuJJsrhXLCbHK2hl6wBKkFvEtoUQq4PRLbGXuzDXQWoPLXPIsUu7BON2i8jEbQaDpPQhzoZSklOReaEnLN0py68aYsdtlg9InISW9UAJBJIJBEXCTEA+qlTbOCXhSHuieSp5YClPoQpKwqSqFpeV1raQDE6US2rtMIWMrSUpCUZ1JEFRyhRzGesYVqeObhQU3VoZRi2rMefwigPyckkCJcV9kGJLvLsvFCcY419XCoH7RPtHbXmLxoJSABAHHsAHP9Khr+MAg5ZFyRYExBjNlMcbwalKczpjGFbkj54AnKGmwDw+BQ0Po6RWe65kCAAOIsBfhwvR9Pzd3Cp6NK04lWYgKxKAICikqOdKE8NBBuORoTtPdXErcStDRUJuUrQrRVvRWeECnSk+SORwq4o6tbOaeJGdSCn0QlIXa50K0m3YNOFbYnYTjspAPSpCZRKbg51dQyMxsOpBJmRJtQpew8WyVZmHkiLS2dYvBI76hv4V4hIKF6mZQecXtyE+NUryc7d8E/B4koUOsIiCM0HqjS9wJEkaW4QIJnbqsray0kq68qSEiespIBARlVZNrDhQL5iRH0ahY6T9k8hXXDtqBSpOdKgLEoXzVxRebmgttzV2D/8ALqspTlW1lST6CuqANYzpFh2VAXjmlHrqXliJQmRPAlsrCTaQRmEwDczMph/EW9FYEkRCYOVQFilKuMXVxqBicK+8o5WjMgxlCeBBN1EcBxp8L3FnEZcHvAwPRdIQkD02gADIEFIDhMySCJgCDzo3sPFpdxTZZWlyFoJQ2hYyjM2FKILaQBIJJgC9IH8ivpR1koTcHrONC0EaZu2p+y3FskS9hIMSlWRyRrBHRr48r11onJyezHzae8BLr0Lk5okWnJYkDhpNDN3sUXccoKvDSyZGa5KPxqPidslKApoYdwgEkJwcCQkkgnokpgDtmYqLsLeFT7yg03h8MspkuobWSeshMBHSZRJUDYcKVKrHnJNJBHHsdHjFgGeoCAUgAZ1J+r3JJrkvFmcoyJUTAMBN9AJ4XqHhsUj5w707ziyClGfKhMlJcB9NwAABHfzAijRwmCU60ht1x1xxY9FScqSdMxCDNzFj40jTc0+w8Woxa7k7eDHNIxCkFy6QhJkkmUoSDPbIrKmb0sp+duW+z91NZSnC+Sn90dtlvFsGeqDBBAIBKSmQI5kG+nbE1Y21PlASwmS4on6qUlKSfEBMRVL4N3KsEahVMGHwCHOs+8BPCFwPHLeoN12PTik42x/G/wCy4knO6TBgLClSYMTClCJjjS7iN4FOpIU0yhKicyUJSZgJH5xzO4NZhOk1Fw262Dd6qHiV/oqRfuSb13O5KhKUuuAC4UUFWtiISTwAMxWcpPYTVDujsy1g1gl1TzSU3htKnCTxy3sdB1gBU3cPF/QOJGcJDqoBsYKUxmjjA4cZrzZfyXYx2FJdRk4KWkieUJyZj36UM3k2K/gCnpnWcytEoWrPH2igpSpKZGp8JqblNFYPHfIX3ixSSh4LUuEdEpAFznlWUXNgVESeyknFbfcW8HPRKEpQkgQoBMkdYXGs2NEBisURHRqWFRYyZ5WMz4ivXWXvr4JXf0CJ8T0UnzpVkl4KzgvNEvEb94noGkIWnIuUKUpCVrBaEgArBsUKSZIJkrgiKkbu77uow60uOrISrqpBj6osALXPZQdLyYUlTGXRUFCk3ByggJWm+Va9O3WLe4F/DpP5uP8AqEcphThpnNeCShu9wptDept9laFOKaKwBclVvrgyE2Itajqt6mXgAl9KRELzFCJSYzD0uOkmuOzt6koRlTkSOIgX7/oyT4k13e3gwioLjWHPMm020M4eOPs5Cl6lvkNSXYXtr7LexCGih1ogN9HBdAkskski0KBShCpB+tURjdXFA2Sk/qrB/CnDZeO2eS70mHZcbTkWgdIkJQXB0bkGEpEllsxGqp41Gx+xME+6C30LTXFAcQVnnKlYkJ10hIjtp5SYsU/BE2Vg8ey8jM1mbSFekhpREg6KUM0ZoOtHf5QW6gIfaxWWScqYyg51+kEgjSDAHKDUXC7j4Gfr9wdbA80uE0Qwu5DLilNpW4jowkoIfMwvNYkTJzoV3A1oyVcUCWzAWN2WhzKUIUggXIYfUTYekcxSdB6KQa4L3QzpIBWLajBYi1vtBBtTez8nJOj745RiFp7pGXXnzN+NGGdwkoABxeNzcSH1RTNxEUyvtkbslkQQ2syesvD40GDw/MFMDu586IfyaNS1h1DsDqfbgpFMTu6+LlWXEYkJvE4lRsND1V6xfSK9RuliTb51iD3Pn/FS9VLYLSatsXGVtNAlWAYcFrk8psPoEWM3oEvDlRznDIJUVHIknImVGEhIUDlEgCY0p7xG6WJUCFYjFxyLxjymDUVncV+bOPzJPVfTzmddb37e+pyk5cNBjKMewkOthJ62DbGv2x3z16kbO2qw2khez2nZUqCVuDKJPV0Vb8ae3Nw0ZAX8RiQszMrSoRPPIeHbSttLcpwuq+bqcW2FRmLjaTNibFadM3BNZTkuWh1032F7Z6koAnCNqVoSrpF8dQDAnLr491TMPtA8MFg+FugURbsKTe+tSv8AQxwKPSOOJH6Kgr2Aiubu7TSdcS/8dyaaOZ+UGUIXumyeneR0pgYfA2PHDKgRcQkJgGFEaDhUhe9GMVZC2mkxGVtoAR+0E+2gR2Jh4AOJcsTeFzeNfoiOHrons/Zezcp6XFYgKm2QKII7ZYkGrrJ6onoT+V/Q3xe18aoXxaxr6KUJvBAMpemxMiOVQN3cJ0K3HFrUVuR1kgpi+ZUyDJKgk8PRrTbuy8HKThcW6Ux1g6HgZ/RKGSCCOYERxmw5rCsA9ZbpT2KUPakWrPLXdDxxLnSw5h8E069iJUopBQACpIMn6VRvH1if3jTlituJfcZWoJBw6gpMOIuogjrCSSBYwCNarPAfNczuYu5ek6kEzlCU+lpJmaKNu7OgT0xIn6vMz/S9vGn6i7tEtDfyv7B7bu2XFPrJLYJjTllEf6w8K9pXx20MBnOVhUQOY4CTHSnj21lNqRxSi7YobQwDQWSkOBKwlaYKTZaQqIImxJGvCuLbAGjjg/Y/BdTHdkPrSgIQsrbBQtIuQJ6RswJkFLn9WoTmDxDfpNuJ/WSoD+sIrlknezPQxziorY7Ani4k/rIP4GpuBxrjSgpDiAQZGVRAtzSpOU9xBFCUYpcx7h7q7t4szfL4g/jU2pIrqgx6V8qm0Q2pKSytREBZDeZPaIUEkjtSaUtnpd6VT7yVOuqVOZRCz+tMmT28ItXIudjZ8Y9qTWmcf0Y8Ff5Cg5Tao0Y41KxrwO8GISeoyvmT83UvXxt4URb33fbu42Y/SYdRPcoqI9RpCGPQNQpPd/8AepLW3kj0XXE/tKH3QalU12KtY5u3Q/D5QWFKSViCkz+eUL5SnRbYEwoimTY+82BdJ6VYA5LyLB7ihEjxiZ43qr8NvKr/AHx3xW4faAKmt7dBEdO2r9dDB+/espyXNiPBB8fyW/tHefZqGStSmlJQLJCBJ5JSkpjwqmk7SVtHH5UNtNBZ4ShDaBqVZSAqAdYlRIHERNGNSsQVYNQ5Fhg/dTNE9lYFsHMhvBAxBKW8Sg8zdnS4qnVtbr7Eug4vZhTFbmYVpbYS6hTbyugcGZKjDgzIXGaxS+2351z/AND9kQPyhsnseQn1E112rs94tEoSyFJhaIfxQ6zZC0Ql7qk5kixothgpwBaTDaxnQfn5CsqhmRKHEKymCJE2oJvStvf0M1vWr+AK38nuznPzbyVHgEvNqPfAGnxxrRv5NWgvKUuFJAIMpnNJzXS4JER5HnY2824NUFXfi8Kr77VeshR/2ae75kv2JTQeWuUDQ3xL7oGJ+TduwT0yTpJK/aHj7BTAr5MWcoAeekanpDfnqSfA17h23AZGFWk8ClpkEdxbdBm9EWnXwP8AaPFtJP8AbGmWSL5QjUl8wjb3bIwuCUhtWKfQpaSr0nDaYF2zxIOvKoGzdkIebU61jH8iSQVdI4mCACfSM6EVO3m3IcxmIU86rFyYAHzZBCUjQCHhMSe+TRfdbdhOFZLX5QolZVJZdb1CREIzj6us0k5Rf5WUi2vzAL/Q91Rti3/F1Vbr3MWLfPcQO98+oZaaMWyhIhSXgOYGJHrDNDH3cMnUveLuMH/aqccsY7MaSlJ3HgAv7kOnTGPqH/NWfLq3qON0XSCn5ziEBJt1nOsLHMRk9KSR4CjDm28Kg2WudP5xi/7zMVG/0iYJP0ihHPEPjy+hNN14Lsxejkfc4sblFa0heJeUCROcuGBNz10JExfWjy/kcSDbEuH9ge9wTQxO1mSJD+vA4l//APnqarft4aYvDHvCyY4Sfm4nvqkcuN8h6WYUt/8Acb5gGl9OpSXcwkjLChBiElQuDz4GkpWT+l9av8NPe9+1HMehKHMa0EpVmy5VBMwQD1WASbnU86Ujukj/AHtr9x3/AA3quvG+GDRkXawYrL/SetX+GuKin+k+9+FGzugzxxzYP/JcqDiN20AwnEtq7cix6oMUdcF8wdOR/KRXQm0kjXXNcAkSIHZ6q9aWngr1Krq9s3PB6RKYzCCFcFqvYV1w2xm/rYlI/wDbWaprjfIihOuCMpQ+16jWVLdwTQMDEZhz6JQ99ZVdS8nJKL1MsnZGAW2iUqRLmVSsyFGTFtHALDsqehx4apbUOxaknw6keZNVdhdtOIgJxDyezMSPAGm7db5Rk4Yy+g4pU9VWZKMg/VydZU8SbWiNTx1bOh4mlZY+zt0UOwvEpBR9VChr3g6D1nsFicdwKFoKeiYgCEylKgBoBlI4UosfLBglmVt4hB7kqH9VfuqRjflX2chsrCnFqGiOjUmTyzKASO2/npVNCeyEprk7bd2bs/CMKfxuGwuVNk5WkBa1HRKUgXUe/tMATVF7bxbLzqnGuhZSrRpEgIHAEqHWVzPPSBArnvnvs9tB7pHTCRZCB6KBySPadT5AAMKwXFhA48bwBxJi8UXjSXIY5G2GMLslThhOUjiQU28hRMbnKOhHx40Z2Hh8MykIS63P1iVAFR5mT6uFHNn4EEfnAvjmJQIk80gJEeyudz9TsUPKFPC/J2+4YSU+Mged6If+kuLgEFru6RQ/7UVY+zcZhGeop9pKuMrAnlEkCOVEPnjKyejUw4FCCUvoCj5A+czRi33Zzzlv+FbFRK+SvGD6qD3LHvioivk2xoN8Orw6JXsdq8kIWdGnDaOq4giOY+kF+0Ca7usFAzSuwjKfrHhM6meM01+ojm/Hv6nz65upi21ZS06lWsBCv7k1ObwuKWlCELebWxLTgy4gZcvXQVBpCinqry3AskdsXK/h3hBQGlaleZSkyTGkIVbh3AUE2Psl1l99YZSoukKVDwmQI1LKSbd3Myb0dTQNdlZYjEY9FvnGII7FYkD/AORCT6q4Da2KBu+vxWf7xq7lYh8C2HX4LaI/tUmsTjXJ62HeHcEHzhw0uqQdfuymcNtTFKIAeCjyzNKPkZoyNoYkDqutjmFHBp+8ATV07F2clJK460QT2m5ootEiPwp9MmrN1T55XtnFAj6RvwOGP3amtbyY5KZQpKuzqjyyLFXiMAPrAL/WSn3Clnf9vBs4ZJfQ2kLWEz0OcyAVaIKVfV1ml6bqw9Tcqh3fbaCdUqHi8Puu1ov5SscLGR+3if8AzUYTi9kC6XWkm/8As2IGuv1lVHfZ2WUwh9ibwMryLnTVrusSB3VHU18o/IKX8pONi6lfv4j/AM9RR8oOLBnpF/8AVeH/AHqbX9zsOCYCfMj31AXusxNgIn7SvxqP+RCXMToWGS4YLHyq4sAdY2/4jv8A5a8c+VbFERbTmr3qpkwu4+FUmSkm94Wvy9K1SlfJ5g/sL/fcjzFh4kVaM4SV6SEvwuv+CvHt+Hla/ePvNRFb1OHX2/5VZH/p7gz9Vzt6zvsiT3gEVzPyeYPk4P8A3HPUdPCZ7KZdP9JurLyVud5VcvX/AJVoN4FqIGUEkgDvPKPZVjOfJzhVRkLn7679kKgg+FcHtxcOlKi3n6QAlMrWoBQnLKUySJHI0f8AX+k3Vn2ZXzm1VIhOXtvInMSfK9c/5ZVyHmfxp+2PuUy8w2p0O9IEhKhmWmCm1gQLVJX8nmFGvSgf8xVVkop8CLNKuSuPnpN4Hmfxr2m3H7qYdDhSlSoEfXPEA1lUVVwcksj1PcRQ/Fr1sMSedcib1k0tlln2JKcYeQ9f41wx+LKiAJCYFiZvxvA415NaOUVKhJ5rRHKqn7IxRbJUkwTbw1+O6pA2YCBCtQIMiCSWwbRYDOePDhUhrYR+2k+lpraOGvGknmi1TNjcou0iYjeZ2IOUjW5PvrqN4QfSYZPgn33oenY0/wCtRYA68587JJ7o5iuLWAzoBBudZNheAIiSeOo17DXPpxvg6/8AJn3Qeb22z/uw/ZzD7hFSUbTwJ9Nlwdzq/wC9NLY2QL9dMgc+OdSfAQmaxjZ5K1p6SCmINwJN78tI74pXGPZsPXvmI6YV7ZpNnMS33FtXtQDR/Z+OwiDLe0Xk8Idbzpvb0QuPGKrI7LIBJeRCdePCbc7EefZWq9nKStKc6DMyQAYgH1kggc47aVekgPIn8v3LvY2uVDqbRwy/12Cj15jUjC4nETIewDnc6tP901SCNl8M6BEAzOswYg1nzJQE9INFGyjHVjvn0vCDW1S/V9hbj+n+P+i/Bi8XwYZc/wCW+P78VurH4kC+Cd70raV6gqqJThlAwHdQSIVOkcI/SB8+Vd8OtcpBeUJI0I068xfXqz40epLyLS8e/qX9gt7sKn6NxwMOiMzb3UIJE6q6psdQaLM7QaX6Lrav1VA+w18zKeWVJJdzZxMxMWsDe54d9q2Lp6vWaVmnVsGIHGU8SY75HCrr4jbdE3E+n0pFVJ8vO0x+TMg/bWf6qU/3qQcUpKWyZaVGoCQLheTgBEiCO40E+bBYzzrmJggARmhIEdgOuh8aePxEWroVpxZDUu9c3HoBoirYh/pE/E9t9NB2VzOxbx0iAetr+icpperE1y8F1HBBaQbgKSD+9ex8dahYbZaWhlGZY5rOdXdNiaRGNqDQssqhQRISgcLqMg2kVvicclCc3RYciUj82JBICuB4Dj2V5sse9Wd8fidvy/f+ix8OoNpUVQkHibCeUmBNcHN68KmxcuLGELUP3kpIPgaQjjwZAZZSQqBmQk5hIGYREaz51o5i4mUYex/ouwnWdYSfVVcbUFRHJLXLVX3HF3ezD3/KSOzoD/grgre3D/7yf+if8FJuIfurqYeAqPzYnSZPI39RqI5iglRSUtHqFQKW06wSAZ7u+rKZPjsWAN9MJ/Sn9xf+Gtl47BOjOVMKkauZM3GxC+sO41WONxoCoShJEJIOQcUg8O+oa8XP1E/u1SPmhHJFqFrA8Pmv/wAVeFnB8Bh/At1VQxA+wn92vC8n7Cf3RT/sLqQ9bSZY6RWUNxbQpjQV5SOHE/ZHlXlWXByye7I5QKzKK8rKdpCWzbIK1UgVlZWpAbZr0YrswcuhInkYrKys0jJs8CBXhQKysoUhk2eZBWyR66ysrUg2zMgrZFjIseYtWVlaka2egVspRIAJJA0k6d3KsrKOlGtmIURoSO4x7K1y1lZQpAcmexXkVlZWpAtnorTLWVlaka2eosZFjzFq1UJN6ysrUjWyQBavCowBJi9uHlWVlZpBtmuWtSkVlZWpBtmmQVmWvKytSFtm2WtSmsrK1INs8yCvcteVlGkC2bpFZWVlOkTs/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GB"/>
          </a:p>
        </p:txBody>
      </p:sp>
      <p:pic>
        <p:nvPicPr>
          <p:cNvPr id="40970" name="Picture 10" descr="City Chambers.png"/>
          <p:cNvPicPr>
            <a:picLocks noChangeAspect="1"/>
          </p:cNvPicPr>
          <p:nvPr/>
        </p:nvPicPr>
        <p:blipFill>
          <a:blip r:embed="rId5"/>
          <a:srcRect/>
          <a:stretch>
            <a:fillRect/>
          </a:stretch>
        </p:blipFill>
        <p:spPr bwMode="auto">
          <a:xfrm>
            <a:off x="971550" y="1077913"/>
            <a:ext cx="3743325" cy="2490787"/>
          </a:xfrm>
          <a:prstGeom prst="rect">
            <a:avLst/>
          </a:prstGeom>
          <a:noFill/>
          <a:ln w="9525">
            <a:noFill/>
            <a:miter lim="800000"/>
            <a:headEnd/>
            <a:tailEnd/>
          </a:ln>
        </p:spPr>
      </p:pic>
      <p:pic>
        <p:nvPicPr>
          <p:cNvPr id="40971" name="Picture 4" descr="University of Glasgow"/>
          <p:cNvPicPr>
            <a:picLocks noChangeAspect="1" noChangeArrowheads="1"/>
          </p:cNvPicPr>
          <p:nvPr/>
        </p:nvPicPr>
        <p:blipFill>
          <a:blip r:embed="rId6"/>
          <a:srcRect/>
          <a:stretch>
            <a:fillRect/>
          </a:stretch>
        </p:blipFill>
        <p:spPr bwMode="auto">
          <a:xfrm>
            <a:off x="4438650" y="2482850"/>
            <a:ext cx="4381500" cy="2628900"/>
          </a:xfrm>
          <a:prstGeom prst="rect">
            <a:avLst/>
          </a:prstGeom>
          <a:noFill/>
          <a:ln w="9525">
            <a:noFill/>
            <a:miter lim="800000"/>
            <a:headEnd/>
            <a:tailEnd/>
          </a:ln>
        </p:spPr>
      </p:pic>
      <p:pic>
        <p:nvPicPr>
          <p:cNvPr id="40972" name="Content Placeholder 4" descr="Dudley_Drive_-_geograph_org_uk_-_580164.jpg"/>
          <p:cNvPicPr>
            <a:picLocks noChangeAspect="1"/>
          </p:cNvPicPr>
          <p:nvPr/>
        </p:nvPicPr>
        <p:blipFill>
          <a:blip r:embed="rId7"/>
          <a:srcRect/>
          <a:stretch>
            <a:fillRect/>
          </a:stretch>
        </p:blipFill>
        <p:spPr bwMode="auto">
          <a:xfrm>
            <a:off x="746125" y="3632200"/>
            <a:ext cx="3371850" cy="2724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Content Placeholder 14"/>
          <p:cNvSpPr>
            <a:spLocks noGrp="1"/>
          </p:cNvSpPr>
          <p:nvPr>
            <p:ph idx="1"/>
          </p:nvPr>
        </p:nvSpPr>
        <p:spPr>
          <a:xfrm>
            <a:off x="0" y="1077913"/>
            <a:ext cx="8229600" cy="5278437"/>
          </a:xfrm>
        </p:spPr>
        <p:txBody>
          <a:bodyPr/>
          <a:lstStyle/>
          <a:p>
            <a:pPr eaLnBrk="1" hangingPunct="1">
              <a:lnSpc>
                <a:spcPct val="70000"/>
              </a:lnSpc>
            </a:pPr>
            <a:endParaRPr lang="en-GB" sz="2400" b="1" smtClean="0"/>
          </a:p>
          <a:p>
            <a:pPr lvl="1" eaLnBrk="1" hangingPunct="1">
              <a:lnSpc>
                <a:spcPct val="70000"/>
              </a:lnSpc>
              <a:buFont typeface="Arial" charset="0"/>
              <a:buNone/>
            </a:pPr>
            <a:endParaRPr lang="en-GB" b="1" smtClean="0"/>
          </a:p>
          <a:p>
            <a:pPr lvl="2" eaLnBrk="1" hangingPunct="1">
              <a:lnSpc>
                <a:spcPct val="70000"/>
              </a:lnSpc>
              <a:buFont typeface="Arial" charset="0"/>
              <a:buNone/>
            </a:pPr>
            <a:endParaRPr lang="en-GB" b="1" smtClean="0"/>
          </a:p>
          <a:p>
            <a:pPr lvl="2" eaLnBrk="1" hangingPunct="1">
              <a:lnSpc>
                <a:spcPct val="70000"/>
              </a:lnSpc>
            </a:pPr>
            <a:endParaRPr lang="en-GB" b="1" smtClean="0"/>
          </a:p>
          <a:p>
            <a:pPr lvl="3" eaLnBrk="1" hangingPunct="1">
              <a:lnSpc>
                <a:spcPct val="70000"/>
              </a:lnSpc>
            </a:pPr>
            <a:endParaRPr lang="en-GB" b="1" smtClean="0"/>
          </a:p>
          <a:p>
            <a:pPr lvl="1" eaLnBrk="1" hangingPunct="1">
              <a:lnSpc>
                <a:spcPct val="70000"/>
              </a:lnSpc>
            </a:pPr>
            <a:endParaRPr lang="en-GB" sz="2000" b="1" smtClean="0"/>
          </a:p>
        </p:txBody>
      </p:sp>
      <p:sp>
        <p:nvSpPr>
          <p:cNvPr id="43010"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A38CABE9-C900-41AC-BE9D-1C1EFA6A6401}" type="slidenum">
              <a:rPr lang="en-US" sz="1200">
                <a:solidFill>
                  <a:srgbClr val="898989"/>
                </a:solidFill>
                <a:latin typeface="Calibri" pitchFamily="34" charset="0"/>
                <a:ea typeface="ＭＳ Ｐゴシック"/>
                <a:cs typeface="ＭＳ Ｐゴシック"/>
              </a:rPr>
              <a:pPr algn="r"/>
              <a:t>14</a:t>
            </a:fld>
            <a:endParaRPr lang="en-US" sz="1200">
              <a:solidFill>
                <a:srgbClr val="898989"/>
              </a:solidFill>
              <a:latin typeface="Calibri" pitchFamily="34" charset="0"/>
              <a:ea typeface="ＭＳ Ｐゴシック"/>
              <a:cs typeface="ＭＳ Ｐゴシック"/>
            </a:endParaRPr>
          </a:p>
        </p:txBody>
      </p:sp>
      <p:sp>
        <p:nvSpPr>
          <p:cNvPr id="43011"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43012"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43013" name="Rectangle 5"/>
          <p:cNvSpPr>
            <a:spLocks noChangeArrowheads="1"/>
          </p:cNvSpPr>
          <p:nvPr/>
        </p:nvSpPr>
        <p:spPr bwMode="auto">
          <a:xfrm>
            <a:off x="0" y="1033463"/>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43014" name="Subtitle 8"/>
          <p:cNvSpPr txBox="1">
            <a:spLocks/>
          </p:cNvSpPr>
          <p:nvPr/>
        </p:nvSpPr>
        <p:spPr bwMode="auto">
          <a:xfrm>
            <a:off x="1511300" y="112713"/>
            <a:ext cx="5432425" cy="820737"/>
          </a:xfrm>
          <a:prstGeom prst="rect">
            <a:avLst/>
          </a:prstGeom>
          <a:noFill/>
          <a:ln w="9525">
            <a:noFill/>
            <a:miter lim="800000"/>
            <a:headEnd/>
            <a:tailEnd/>
          </a:ln>
        </p:spPr>
        <p:txBody>
          <a:bodyPr/>
          <a:lstStyle/>
          <a:p>
            <a:pPr algn="ctr"/>
            <a:r>
              <a:rPr lang="en-GB" sz="2400" b="1">
                <a:latin typeface="Calibri" pitchFamily="34" charset="0"/>
              </a:rPr>
              <a:t>Local Electricity Production, Local Heat/Cold Production </a:t>
            </a:r>
          </a:p>
        </p:txBody>
      </p:sp>
      <p:pic>
        <p:nvPicPr>
          <p:cNvPr id="43015" name="Picture 10" descr="https://encrypted-tbn3.gstatic.com/images?q=tbn:ANd9GcSvRE-XhdFY-aL3d_gZq2tS1UWM7ejmjzk7RSlfhkK11wsee5FB"/>
          <p:cNvPicPr>
            <a:picLocks noChangeAspect="1" noChangeArrowheads="1"/>
          </p:cNvPicPr>
          <p:nvPr/>
        </p:nvPicPr>
        <p:blipFill>
          <a:blip r:embed="rId3"/>
          <a:srcRect/>
          <a:stretch>
            <a:fillRect/>
          </a:stretch>
        </p:blipFill>
        <p:spPr bwMode="auto">
          <a:xfrm>
            <a:off x="717550" y="1258888"/>
            <a:ext cx="2563813" cy="1709737"/>
          </a:xfrm>
          <a:prstGeom prst="rect">
            <a:avLst/>
          </a:prstGeom>
          <a:noFill/>
          <a:ln w="9525">
            <a:noFill/>
            <a:miter lim="800000"/>
            <a:headEnd/>
            <a:tailEnd/>
          </a:ln>
        </p:spPr>
      </p:pic>
      <p:pic>
        <p:nvPicPr>
          <p:cNvPr id="43016" name="Picture 2" descr="http://i1217.photobucket.com/albums/dd387/blabbernsmoke/windmill_zps10de8b28.jpg">
            <a:hlinkClick r:id="rId4"/>
          </p:cNvPr>
          <p:cNvPicPr>
            <a:picLocks noChangeAspect="1" noChangeArrowheads="1"/>
          </p:cNvPicPr>
          <p:nvPr/>
        </p:nvPicPr>
        <p:blipFill>
          <a:blip r:embed="rId5"/>
          <a:srcRect/>
          <a:stretch>
            <a:fillRect/>
          </a:stretch>
        </p:blipFill>
        <p:spPr bwMode="auto">
          <a:xfrm>
            <a:off x="3759200" y="1258888"/>
            <a:ext cx="2501900" cy="1876425"/>
          </a:xfrm>
          <a:prstGeom prst="rect">
            <a:avLst/>
          </a:prstGeom>
          <a:noFill/>
          <a:ln w="9525">
            <a:noFill/>
            <a:miter lim="800000"/>
            <a:headEnd/>
            <a:tailEnd/>
          </a:ln>
        </p:spPr>
      </p:pic>
      <p:pic>
        <p:nvPicPr>
          <p:cNvPr id="43017" name="Picture 12" descr="GRREC 595275"/>
          <p:cNvPicPr>
            <a:picLocks noChangeAspect="1" noChangeArrowheads="1"/>
          </p:cNvPicPr>
          <p:nvPr/>
        </p:nvPicPr>
        <p:blipFill>
          <a:blip r:embed="rId6"/>
          <a:srcRect/>
          <a:stretch>
            <a:fillRect/>
          </a:stretch>
        </p:blipFill>
        <p:spPr bwMode="auto">
          <a:xfrm>
            <a:off x="606425" y="3492500"/>
            <a:ext cx="3451225" cy="1660525"/>
          </a:xfrm>
          <a:prstGeom prst="rect">
            <a:avLst/>
          </a:prstGeom>
          <a:noFill/>
          <a:ln w="9525">
            <a:noFill/>
            <a:miter lim="800000"/>
            <a:headEnd/>
            <a:tailEnd/>
          </a:ln>
        </p:spPr>
      </p:pic>
      <p:pic>
        <p:nvPicPr>
          <p:cNvPr id="43018" name="Picture 15" descr="C:\Users\isb12127\AppData\Local\Temp\Temp1_Logo Final.zip\Step-Up.gif"/>
          <p:cNvPicPr>
            <a:picLocks noChangeAspect="1" noChangeArrowheads="1"/>
          </p:cNvPicPr>
          <p:nvPr/>
        </p:nvPicPr>
        <p:blipFill>
          <a:blip r:embed="rId7"/>
          <a:srcRect/>
          <a:stretch>
            <a:fillRect/>
          </a:stretch>
        </p:blipFill>
        <p:spPr bwMode="auto">
          <a:xfrm>
            <a:off x="158750" y="0"/>
            <a:ext cx="1511300" cy="977900"/>
          </a:xfrm>
          <a:prstGeom prst="rect">
            <a:avLst/>
          </a:prstGeom>
          <a:noFill/>
          <a:ln w="9525">
            <a:noFill/>
            <a:miter lim="800000"/>
            <a:headEnd/>
            <a:tailEnd/>
          </a:ln>
        </p:spPr>
      </p:pic>
      <p:pic>
        <p:nvPicPr>
          <p:cNvPr id="43019" name="Picture 9"/>
          <p:cNvPicPr>
            <a:picLocks noChangeAspect="1" noChangeArrowheads="1"/>
          </p:cNvPicPr>
          <p:nvPr/>
        </p:nvPicPr>
        <p:blipFill>
          <a:blip r:embed="rId8"/>
          <a:srcRect/>
          <a:stretch>
            <a:fillRect/>
          </a:stretch>
        </p:blipFill>
        <p:spPr bwMode="auto">
          <a:xfrm>
            <a:off x="6646863" y="112713"/>
            <a:ext cx="2411412" cy="885825"/>
          </a:xfrm>
          <a:prstGeom prst="rect">
            <a:avLst/>
          </a:prstGeom>
          <a:noFill/>
          <a:ln w="9525">
            <a:noFill/>
            <a:miter lim="800000"/>
            <a:headEnd/>
            <a:tailEnd/>
          </a:ln>
        </p:spPr>
      </p:pic>
      <p:pic>
        <p:nvPicPr>
          <p:cNvPr id="43020" name="Picture 2" descr="Weir on River Kelvin, downstream from Queen Margaret Bridge"/>
          <p:cNvPicPr>
            <a:picLocks noChangeAspect="1" noChangeArrowheads="1"/>
          </p:cNvPicPr>
          <p:nvPr/>
        </p:nvPicPr>
        <p:blipFill>
          <a:blip r:embed="rId9"/>
          <a:srcRect/>
          <a:stretch>
            <a:fillRect/>
          </a:stretch>
        </p:blipFill>
        <p:spPr bwMode="auto">
          <a:xfrm>
            <a:off x="6553200" y="1493838"/>
            <a:ext cx="2411413" cy="1806575"/>
          </a:xfrm>
          <a:prstGeom prst="rect">
            <a:avLst/>
          </a:prstGeom>
          <a:noFill/>
          <a:ln w="9525">
            <a:noFill/>
            <a:miter lim="800000"/>
            <a:headEnd/>
            <a:tailEnd/>
          </a:ln>
        </p:spPr>
      </p:pic>
      <p:pic>
        <p:nvPicPr>
          <p:cNvPr id="43021" name="Picture 4" descr="http://www.fusionmechanical.co.uk/resources/images/image_heat_pumps.jpg"/>
          <p:cNvPicPr>
            <a:picLocks noChangeAspect="1" noChangeArrowheads="1"/>
          </p:cNvPicPr>
          <p:nvPr/>
        </p:nvPicPr>
        <p:blipFill>
          <a:blip r:embed="rId10"/>
          <a:srcRect/>
          <a:stretch>
            <a:fillRect/>
          </a:stretch>
        </p:blipFill>
        <p:spPr bwMode="auto">
          <a:xfrm>
            <a:off x="4429125" y="3492500"/>
            <a:ext cx="3800475" cy="2008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Content Placeholder 14"/>
          <p:cNvSpPr>
            <a:spLocks noGrp="1"/>
          </p:cNvSpPr>
          <p:nvPr>
            <p:ph idx="1"/>
          </p:nvPr>
        </p:nvSpPr>
        <p:spPr>
          <a:xfrm>
            <a:off x="179388" y="1077913"/>
            <a:ext cx="5424487" cy="5278437"/>
          </a:xfrm>
        </p:spPr>
        <p:txBody>
          <a:bodyPr/>
          <a:lstStyle/>
          <a:p>
            <a:pPr lvl="2" eaLnBrk="1" hangingPunct="1">
              <a:lnSpc>
                <a:spcPct val="70000"/>
              </a:lnSpc>
            </a:pPr>
            <a:endParaRPr lang="en-GB" sz="2200" b="1" smtClean="0"/>
          </a:p>
          <a:p>
            <a:pPr lvl="2" eaLnBrk="1" hangingPunct="1">
              <a:lnSpc>
                <a:spcPct val="70000"/>
              </a:lnSpc>
            </a:pPr>
            <a:endParaRPr lang="en-GB" sz="2200" b="1" smtClean="0"/>
          </a:p>
          <a:p>
            <a:pPr lvl="3" eaLnBrk="1" hangingPunct="1">
              <a:lnSpc>
                <a:spcPct val="70000"/>
              </a:lnSpc>
            </a:pPr>
            <a:endParaRPr lang="en-GB" sz="1900" b="1" smtClean="0"/>
          </a:p>
          <a:p>
            <a:pPr lvl="1" eaLnBrk="1" hangingPunct="1">
              <a:lnSpc>
                <a:spcPct val="70000"/>
              </a:lnSpc>
            </a:pPr>
            <a:endParaRPr lang="en-GB" sz="1900" b="1" smtClean="0"/>
          </a:p>
        </p:txBody>
      </p:sp>
      <p:sp>
        <p:nvSpPr>
          <p:cNvPr id="45058"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48EA7A48-9F70-4390-BB6F-F82D13E6DBF4}" type="slidenum">
              <a:rPr lang="en-US" sz="1200">
                <a:solidFill>
                  <a:srgbClr val="898989"/>
                </a:solidFill>
                <a:latin typeface="Calibri" pitchFamily="34" charset="0"/>
                <a:ea typeface="ＭＳ Ｐゴシック"/>
                <a:cs typeface="ＭＳ Ｐゴシック"/>
              </a:rPr>
              <a:pPr algn="r"/>
              <a:t>15</a:t>
            </a:fld>
            <a:endParaRPr lang="en-US" sz="1200">
              <a:solidFill>
                <a:srgbClr val="898989"/>
              </a:solidFill>
              <a:latin typeface="Calibri" pitchFamily="34" charset="0"/>
              <a:ea typeface="ＭＳ Ｐゴシック"/>
              <a:cs typeface="ＭＳ Ｐゴシック"/>
            </a:endParaRPr>
          </a:p>
        </p:txBody>
      </p:sp>
      <p:sp>
        <p:nvSpPr>
          <p:cNvPr id="45059"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45060"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45061" name="Rectangle 5"/>
          <p:cNvSpPr>
            <a:spLocks noChangeArrowheads="1"/>
          </p:cNvSpPr>
          <p:nvPr/>
        </p:nvSpPr>
        <p:spPr bwMode="auto">
          <a:xfrm>
            <a:off x="7938" y="933450"/>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45062" name="Subtitle 8"/>
          <p:cNvSpPr txBox="1">
            <a:spLocks/>
          </p:cNvSpPr>
          <p:nvPr/>
        </p:nvSpPr>
        <p:spPr bwMode="auto">
          <a:xfrm>
            <a:off x="-133350" y="323850"/>
            <a:ext cx="8820150" cy="817563"/>
          </a:xfrm>
          <a:prstGeom prst="rect">
            <a:avLst/>
          </a:prstGeom>
          <a:noFill/>
          <a:ln w="9525">
            <a:noFill/>
            <a:miter lim="800000"/>
            <a:headEnd/>
            <a:tailEnd/>
          </a:ln>
        </p:spPr>
        <p:txBody>
          <a:bodyPr/>
          <a:lstStyle/>
          <a:p>
            <a:pPr algn="ctr"/>
            <a:r>
              <a:rPr lang="en-GB" sz="2400" b="1">
                <a:latin typeface="Calibri" pitchFamily="34" charset="0"/>
              </a:rPr>
              <a:t>Transport </a:t>
            </a:r>
          </a:p>
        </p:txBody>
      </p:sp>
      <p:pic>
        <p:nvPicPr>
          <p:cNvPr id="45063"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pic>
        <p:nvPicPr>
          <p:cNvPr id="45064" name="Picture 9"/>
          <p:cNvPicPr>
            <a:picLocks noChangeAspect="1" noChangeArrowheads="1"/>
          </p:cNvPicPr>
          <p:nvPr/>
        </p:nvPicPr>
        <p:blipFill>
          <a:blip r:embed="rId4"/>
          <a:srcRect/>
          <a:stretch>
            <a:fillRect/>
          </a:stretch>
        </p:blipFill>
        <p:spPr bwMode="auto">
          <a:xfrm>
            <a:off x="6805613" y="112713"/>
            <a:ext cx="2252662" cy="620712"/>
          </a:xfrm>
          <a:prstGeom prst="rect">
            <a:avLst/>
          </a:prstGeom>
          <a:noFill/>
          <a:ln w="9525">
            <a:noFill/>
            <a:miter lim="800000"/>
            <a:headEnd/>
            <a:tailEnd/>
          </a:ln>
        </p:spPr>
      </p:pic>
      <p:pic>
        <p:nvPicPr>
          <p:cNvPr id="45065" name="Picture 11" descr="electric_car_charging1"/>
          <p:cNvPicPr>
            <a:picLocks noChangeAspect="1" noChangeArrowheads="1"/>
          </p:cNvPicPr>
          <p:nvPr/>
        </p:nvPicPr>
        <p:blipFill>
          <a:blip r:embed="rId5"/>
          <a:srcRect/>
          <a:stretch>
            <a:fillRect/>
          </a:stretch>
        </p:blipFill>
        <p:spPr bwMode="auto">
          <a:xfrm>
            <a:off x="5954713" y="4259263"/>
            <a:ext cx="2497137" cy="1757362"/>
          </a:xfrm>
          <a:prstGeom prst="rect">
            <a:avLst/>
          </a:prstGeom>
          <a:noFill/>
          <a:ln w="9525">
            <a:noFill/>
            <a:miter lim="800000"/>
            <a:headEnd/>
            <a:tailEnd/>
          </a:ln>
        </p:spPr>
      </p:pic>
      <p:pic>
        <p:nvPicPr>
          <p:cNvPr id="45066" name="Picture 12" descr="Science centre"/>
          <p:cNvPicPr>
            <a:picLocks noChangeAspect="1" noChangeArrowheads="1"/>
          </p:cNvPicPr>
          <p:nvPr/>
        </p:nvPicPr>
        <p:blipFill>
          <a:blip r:embed="rId6"/>
          <a:srcRect/>
          <a:stretch>
            <a:fillRect/>
          </a:stretch>
        </p:blipFill>
        <p:spPr bwMode="auto">
          <a:xfrm>
            <a:off x="5522913" y="1492250"/>
            <a:ext cx="3163887" cy="2033588"/>
          </a:xfrm>
          <a:prstGeom prst="rect">
            <a:avLst/>
          </a:prstGeom>
          <a:noFill/>
          <a:ln w="9525">
            <a:noFill/>
            <a:miter lim="800000"/>
            <a:headEnd/>
            <a:tailEnd/>
          </a:ln>
        </p:spPr>
      </p:pic>
      <p:pic>
        <p:nvPicPr>
          <p:cNvPr id="45067" name="Picture 2" descr="http://www.getintogovan.com/content/uploads/Fastlink-photo1.jpg"/>
          <p:cNvPicPr>
            <a:picLocks noChangeAspect="1" noChangeArrowheads="1"/>
          </p:cNvPicPr>
          <p:nvPr/>
        </p:nvPicPr>
        <p:blipFill>
          <a:blip r:embed="rId7"/>
          <a:srcRect/>
          <a:stretch>
            <a:fillRect/>
          </a:stretch>
        </p:blipFill>
        <p:spPr bwMode="auto">
          <a:xfrm>
            <a:off x="912813" y="1492250"/>
            <a:ext cx="3532187" cy="2354263"/>
          </a:xfrm>
          <a:prstGeom prst="rect">
            <a:avLst/>
          </a:prstGeom>
          <a:noFill/>
          <a:ln w="9525">
            <a:noFill/>
            <a:miter lim="800000"/>
            <a:headEnd/>
            <a:tailEnd/>
          </a:ln>
        </p:spPr>
      </p:pic>
      <p:pic>
        <p:nvPicPr>
          <p:cNvPr id="45068" name="Picture 4" descr="http://i59.tinypic.com/x6ihjk.jpg"/>
          <p:cNvPicPr>
            <a:picLocks noChangeAspect="1" noChangeArrowheads="1"/>
          </p:cNvPicPr>
          <p:nvPr/>
        </p:nvPicPr>
        <p:blipFill>
          <a:blip r:embed="rId8"/>
          <a:srcRect/>
          <a:stretch>
            <a:fillRect/>
          </a:stretch>
        </p:blipFill>
        <p:spPr bwMode="auto">
          <a:xfrm>
            <a:off x="1670050" y="3906838"/>
            <a:ext cx="3341688" cy="22272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Content Placeholder 14"/>
          <p:cNvSpPr>
            <a:spLocks noGrp="1"/>
          </p:cNvSpPr>
          <p:nvPr>
            <p:ph idx="1"/>
          </p:nvPr>
        </p:nvSpPr>
        <p:spPr>
          <a:xfrm>
            <a:off x="457200" y="1077913"/>
            <a:ext cx="7694613" cy="5278437"/>
          </a:xfrm>
        </p:spPr>
        <p:txBody>
          <a:bodyPr/>
          <a:lstStyle/>
          <a:p>
            <a:pPr eaLnBrk="1" hangingPunct="1">
              <a:lnSpc>
                <a:spcPct val="70000"/>
              </a:lnSpc>
            </a:pPr>
            <a:endParaRPr lang="en-GB" sz="2200" b="1" smtClean="0"/>
          </a:p>
          <a:p>
            <a:pPr lvl="2" eaLnBrk="1" hangingPunct="1">
              <a:lnSpc>
                <a:spcPct val="70000"/>
              </a:lnSpc>
            </a:pPr>
            <a:endParaRPr lang="en-GB" sz="2200" b="1" smtClean="0"/>
          </a:p>
          <a:p>
            <a:pPr lvl="2" eaLnBrk="1" hangingPunct="1">
              <a:lnSpc>
                <a:spcPct val="70000"/>
              </a:lnSpc>
            </a:pPr>
            <a:endParaRPr lang="en-GB" sz="2200" b="1" smtClean="0"/>
          </a:p>
          <a:p>
            <a:pPr lvl="3" eaLnBrk="1" hangingPunct="1">
              <a:lnSpc>
                <a:spcPct val="70000"/>
              </a:lnSpc>
            </a:pPr>
            <a:endParaRPr lang="en-GB" sz="1900" b="1" smtClean="0"/>
          </a:p>
          <a:p>
            <a:pPr lvl="1" eaLnBrk="1" hangingPunct="1">
              <a:lnSpc>
                <a:spcPct val="70000"/>
              </a:lnSpc>
            </a:pPr>
            <a:endParaRPr lang="en-GB" sz="1900" b="1" smtClean="0"/>
          </a:p>
        </p:txBody>
      </p:sp>
      <p:sp>
        <p:nvSpPr>
          <p:cNvPr id="47106"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76CE1A60-8DDD-4E1D-BA4C-A081A822605F}" type="slidenum">
              <a:rPr lang="en-US" sz="1200">
                <a:solidFill>
                  <a:srgbClr val="898989"/>
                </a:solidFill>
                <a:latin typeface="Calibri" pitchFamily="34" charset="0"/>
                <a:ea typeface="ＭＳ Ｐゴシック"/>
                <a:cs typeface="ＭＳ Ｐゴシック"/>
              </a:rPr>
              <a:pPr algn="r"/>
              <a:t>16</a:t>
            </a:fld>
            <a:endParaRPr lang="en-US" sz="1200">
              <a:solidFill>
                <a:srgbClr val="898989"/>
              </a:solidFill>
              <a:latin typeface="Calibri" pitchFamily="34" charset="0"/>
              <a:ea typeface="ＭＳ Ｐゴシック"/>
              <a:cs typeface="ＭＳ Ｐゴシック"/>
            </a:endParaRPr>
          </a:p>
        </p:txBody>
      </p:sp>
      <p:sp>
        <p:nvSpPr>
          <p:cNvPr id="47107"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47108"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47109" name="Rectangle 5"/>
          <p:cNvSpPr>
            <a:spLocks noChangeArrowheads="1"/>
          </p:cNvSpPr>
          <p:nvPr/>
        </p:nvSpPr>
        <p:spPr bwMode="auto">
          <a:xfrm>
            <a:off x="7938" y="933450"/>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47110" name="Subtitle 8"/>
          <p:cNvSpPr txBox="1">
            <a:spLocks/>
          </p:cNvSpPr>
          <p:nvPr/>
        </p:nvSpPr>
        <p:spPr bwMode="auto">
          <a:xfrm>
            <a:off x="0" y="260350"/>
            <a:ext cx="8820150" cy="817563"/>
          </a:xfrm>
          <a:prstGeom prst="rect">
            <a:avLst/>
          </a:prstGeom>
          <a:noFill/>
          <a:ln w="9525">
            <a:noFill/>
            <a:miter lim="800000"/>
            <a:headEnd/>
            <a:tailEnd/>
          </a:ln>
        </p:spPr>
        <p:txBody>
          <a:bodyPr/>
          <a:lstStyle/>
          <a:p>
            <a:pPr algn="ctr"/>
            <a:r>
              <a:rPr lang="en-GB" sz="2800" b="1">
                <a:latin typeface="Calibri" pitchFamily="34" charset="0"/>
              </a:rPr>
              <a:t>Waste </a:t>
            </a:r>
          </a:p>
        </p:txBody>
      </p:sp>
      <p:pic>
        <p:nvPicPr>
          <p:cNvPr id="47111" name="Picture 8" descr="GRREC"/>
          <p:cNvPicPr>
            <a:picLocks noChangeAspect="1" noChangeArrowheads="1"/>
          </p:cNvPicPr>
          <p:nvPr/>
        </p:nvPicPr>
        <p:blipFill>
          <a:blip r:embed="rId3"/>
          <a:srcRect/>
          <a:stretch>
            <a:fillRect/>
          </a:stretch>
        </p:blipFill>
        <p:spPr bwMode="auto">
          <a:xfrm>
            <a:off x="1511300" y="1223963"/>
            <a:ext cx="6640513" cy="5011737"/>
          </a:xfrm>
          <a:prstGeom prst="rect">
            <a:avLst/>
          </a:prstGeom>
          <a:noFill/>
          <a:ln w="9525">
            <a:noFill/>
            <a:miter lim="800000"/>
            <a:headEnd/>
            <a:tailEnd/>
          </a:ln>
        </p:spPr>
      </p:pic>
      <p:pic>
        <p:nvPicPr>
          <p:cNvPr id="47112" name="Picture 15" descr="C:\Users\isb12127\AppData\Local\Temp\Temp1_Logo Final.zip\Step-Up.gif"/>
          <p:cNvPicPr>
            <a:picLocks noChangeAspect="1" noChangeArrowheads="1"/>
          </p:cNvPicPr>
          <p:nvPr/>
        </p:nvPicPr>
        <p:blipFill>
          <a:blip r:embed="rId4"/>
          <a:srcRect/>
          <a:stretch>
            <a:fillRect/>
          </a:stretch>
        </p:blipFill>
        <p:spPr bwMode="auto">
          <a:xfrm>
            <a:off x="158750" y="0"/>
            <a:ext cx="1511300" cy="977900"/>
          </a:xfrm>
          <a:prstGeom prst="rect">
            <a:avLst/>
          </a:prstGeom>
          <a:noFill/>
          <a:ln w="9525">
            <a:noFill/>
            <a:miter lim="800000"/>
            <a:headEnd/>
            <a:tailEnd/>
          </a:ln>
        </p:spPr>
      </p:pic>
      <p:pic>
        <p:nvPicPr>
          <p:cNvPr id="47113" name="Picture 9"/>
          <p:cNvPicPr>
            <a:picLocks noChangeAspect="1" noChangeArrowheads="1"/>
          </p:cNvPicPr>
          <p:nvPr/>
        </p:nvPicPr>
        <p:blipFill>
          <a:blip r:embed="rId5"/>
          <a:srcRect/>
          <a:stretch>
            <a:fillRect/>
          </a:stretch>
        </p:blipFill>
        <p:spPr bwMode="auto">
          <a:xfrm>
            <a:off x="6827838" y="112713"/>
            <a:ext cx="2230437" cy="8207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ous-titre 2"/>
          <p:cNvSpPr txBox="1">
            <a:spLocks/>
          </p:cNvSpPr>
          <p:nvPr/>
        </p:nvSpPr>
        <p:spPr bwMode="auto">
          <a:xfrm>
            <a:off x="900113" y="3429000"/>
            <a:ext cx="7920037" cy="2305050"/>
          </a:xfrm>
          <a:prstGeom prst="rect">
            <a:avLst/>
          </a:prstGeom>
          <a:noFill/>
          <a:ln w="9525">
            <a:noFill/>
            <a:miter lim="800000"/>
            <a:headEnd/>
            <a:tailEnd/>
          </a:ln>
        </p:spPr>
        <p:txBody>
          <a:bodyPr/>
          <a:lstStyle/>
          <a:p>
            <a:pPr marL="342900" indent="-342900">
              <a:lnSpc>
                <a:spcPct val="90000"/>
              </a:lnSpc>
              <a:buFont typeface="Arial" charset="0"/>
              <a:buChar char="•"/>
            </a:pPr>
            <a:endParaRPr lang="en-GB" sz="2800" b="1">
              <a:latin typeface="Calibri" pitchFamily="34" charset="0"/>
            </a:endParaRPr>
          </a:p>
        </p:txBody>
      </p:sp>
      <p:sp>
        <p:nvSpPr>
          <p:cNvPr id="18434" name="Titre 1"/>
          <p:cNvSpPr>
            <a:spLocks noGrp="1"/>
          </p:cNvSpPr>
          <p:nvPr>
            <p:ph type="title" idx="4294967295"/>
          </p:nvPr>
        </p:nvSpPr>
        <p:spPr>
          <a:xfrm>
            <a:off x="1670050" y="0"/>
            <a:ext cx="5167313" cy="1230313"/>
          </a:xfrm>
        </p:spPr>
        <p:txBody>
          <a:bodyPr/>
          <a:lstStyle/>
          <a:p>
            <a:pPr eaLnBrk="1" hangingPunct="1"/>
            <a:r>
              <a:rPr lang="en-GB" sz="3600" b="1" smtClean="0"/>
              <a:t>Content</a:t>
            </a:r>
          </a:p>
        </p:txBody>
      </p:sp>
      <p:sp>
        <p:nvSpPr>
          <p:cNvPr id="18435" name="Rectangle 10"/>
          <p:cNvSpPr>
            <a:spLocks noChangeArrowheads="1"/>
          </p:cNvSpPr>
          <p:nvPr/>
        </p:nvSpPr>
        <p:spPr bwMode="auto">
          <a:xfrm>
            <a:off x="158750" y="1773238"/>
            <a:ext cx="8769350" cy="4154487"/>
          </a:xfrm>
          <a:prstGeom prst="rect">
            <a:avLst/>
          </a:prstGeom>
          <a:noFill/>
          <a:ln w="9525">
            <a:noFill/>
            <a:miter lim="800000"/>
            <a:headEnd/>
            <a:tailEnd/>
          </a:ln>
        </p:spPr>
        <p:txBody>
          <a:bodyPr>
            <a:spAutoFit/>
          </a:bodyPr>
          <a:lstStyle/>
          <a:p>
            <a:pPr marL="742950" lvl="1" indent="-285750">
              <a:buFontTx/>
              <a:buChar char="•"/>
            </a:pPr>
            <a:r>
              <a:rPr lang="en-GB" sz="3200" b="1">
                <a:latin typeface="Calibri" pitchFamily="34" charset="0"/>
              </a:rPr>
              <a:t>The challenge </a:t>
            </a:r>
          </a:p>
          <a:p>
            <a:pPr marL="742950" lvl="1" indent="-285750">
              <a:buFontTx/>
              <a:buChar char="•"/>
            </a:pPr>
            <a:r>
              <a:rPr lang="en-GB" sz="3200" b="1">
                <a:latin typeface="Calibri" pitchFamily="34" charset="0"/>
              </a:rPr>
              <a:t>The vision </a:t>
            </a:r>
          </a:p>
          <a:p>
            <a:pPr marL="742950" lvl="1" indent="-285750">
              <a:buFontTx/>
              <a:buChar char="•"/>
            </a:pPr>
            <a:r>
              <a:rPr lang="en-GB" sz="3200" b="1">
                <a:latin typeface="Calibri" pitchFamily="34" charset="0"/>
              </a:rPr>
              <a:t>The journey</a:t>
            </a:r>
          </a:p>
          <a:p>
            <a:pPr marL="1200150" lvl="2" indent="-285750">
              <a:buFontTx/>
              <a:buChar char="•"/>
            </a:pPr>
            <a:r>
              <a:rPr lang="en-GB" sz="2400" b="1">
                <a:latin typeface="Calibri" pitchFamily="34" charset="0"/>
              </a:rPr>
              <a:t>From Sustainable Glasgow report to Energy and Carbon Masterplan (enhanced SEAP)</a:t>
            </a:r>
          </a:p>
          <a:p>
            <a:pPr marL="742950" lvl="1" indent="-285750">
              <a:buFontTx/>
              <a:buChar char="•"/>
            </a:pPr>
            <a:r>
              <a:rPr lang="en-GB" sz="3200" b="1">
                <a:latin typeface="Calibri" pitchFamily="34" charset="0"/>
              </a:rPr>
              <a:t>Integrated Energy Planning </a:t>
            </a:r>
          </a:p>
          <a:p>
            <a:pPr marL="742950" lvl="1" indent="-285750">
              <a:buFontTx/>
              <a:buChar char="•"/>
            </a:pPr>
            <a:r>
              <a:rPr lang="en-GB" sz="3200" b="1">
                <a:latin typeface="Calibri" pitchFamily="34" charset="0"/>
              </a:rPr>
              <a:t>Next Steps</a:t>
            </a:r>
          </a:p>
          <a:p>
            <a:pPr marL="742950" lvl="1" indent="-285750">
              <a:buFontTx/>
              <a:buChar char="•"/>
            </a:pPr>
            <a:r>
              <a:rPr lang="en-GB" sz="3200" b="1">
                <a:latin typeface="Calibri" pitchFamily="34" charset="0"/>
              </a:rPr>
              <a:t>What we have learned</a:t>
            </a:r>
          </a:p>
          <a:p>
            <a:pPr marL="342900" indent="-342900"/>
            <a:endParaRPr lang="fr-BE" sz="2400" b="1">
              <a:latin typeface="Calibri" pitchFamily="34" charset="0"/>
            </a:endParaRPr>
          </a:p>
        </p:txBody>
      </p:sp>
      <p:sp>
        <p:nvSpPr>
          <p:cNvPr id="18436" name="Rectangle 11"/>
          <p:cNvSpPr>
            <a:spLocks noChangeArrowheads="1"/>
          </p:cNvSpPr>
          <p:nvPr/>
        </p:nvSpPr>
        <p:spPr bwMode="auto">
          <a:xfrm>
            <a:off x="971550" y="2636838"/>
            <a:ext cx="7929563" cy="457200"/>
          </a:xfrm>
          <a:prstGeom prst="rect">
            <a:avLst/>
          </a:prstGeom>
          <a:noFill/>
          <a:ln w="9525">
            <a:noFill/>
            <a:miter lim="800000"/>
            <a:headEnd/>
            <a:tailEnd/>
          </a:ln>
        </p:spPr>
        <p:txBody>
          <a:bodyPr>
            <a:spAutoFit/>
          </a:bodyPr>
          <a:lstStyle/>
          <a:p>
            <a:pPr marL="342900" indent="-247650">
              <a:buFont typeface="Arial" charset="0"/>
              <a:buNone/>
            </a:pPr>
            <a:r>
              <a:rPr lang="en-GB" sz="2400">
                <a:solidFill>
                  <a:srgbClr val="1F497D"/>
                </a:solidFill>
                <a:latin typeface="Calibri" pitchFamily="34" charset="0"/>
              </a:rPr>
              <a:t> </a:t>
            </a:r>
            <a:endParaRPr lang="fr-BE" b="1"/>
          </a:p>
        </p:txBody>
      </p:sp>
      <p:sp>
        <p:nvSpPr>
          <p:cNvPr id="18437" name="Rectangle 5"/>
          <p:cNvSpPr>
            <a:spLocks noChangeArrowheads="1"/>
          </p:cNvSpPr>
          <p:nvPr/>
        </p:nvSpPr>
        <p:spPr bwMode="auto">
          <a:xfrm>
            <a:off x="0" y="1230313"/>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pic>
        <p:nvPicPr>
          <p:cNvPr id="18438"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sp>
        <p:nvSpPr>
          <p:cNvPr id="18439"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pic>
        <p:nvPicPr>
          <p:cNvPr id="18440" name="Picture 9"/>
          <p:cNvPicPr>
            <a:picLocks noChangeAspect="1" noChangeArrowheads="1"/>
          </p:cNvPicPr>
          <p:nvPr/>
        </p:nvPicPr>
        <p:blipFill>
          <a:blip r:embed="rId4"/>
          <a:srcRect/>
          <a:stretch>
            <a:fillRect/>
          </a:stretch>
        </p:blipFill>
        <p:spPr bwMode="auto">
          <a:xfrm>
            <a:off x="7042150" y="112713"/>
            <a:ext cx="2016125" cy="865187"/>
          </a:xfrm>
          <a:prstGeom prst="rect">
            <a:avLst/>
          </a:prstGeom>
          <a:noFill/>
          <a:ln w="9525">
            <a:noFill/>
            <a:miter lim="800000"/>
            <a:headEnd/>
            <a:tailEnd/>
          </a:ln>
        </p:spPr>
      </p:pic>
      <p:pic>
        <p:nvPicPr>
          <p:cNvPr id="18441" name="Content Placeholder 5" descr="imagesCACNUEIV.jpg"/>
          <p:cNvPicPr>
            <a:picLocks noChangeAspect="1"/>
          </p:cNvPicPr>
          <p:nvPr/>
        </p:nvPicPr>
        <p:blipFill>
          <a:blip r:embed="rId5"/>
          <a:srcRect/>
          <a:stretch>
            <a:fillRect/>
          </a:stretch>
        </p:blipFill>
        <p:spPr bwMode="auto">
          <a:xfrm>
            <a:off x="5465763" y="4814888"/>
            <a:ext cx="315277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ous-titre 2"/>
          <p:cNvSpPr txBox="1">
            <a:spLocks/>
          </p:cNvSpPr>
          <p:nvPr/>
        </p:nvSpPr>
        <p:spPr bwMode="auto">
          <a:xfrm>
            <a:off x="900113" y="3429000"/>
            <a:ext cx="7920037" cy="2305050"/>
          </a:xfrm>
          <a:prstGeom prst="rect">
            <a:avLst/>
          </a:prstGeom>
          <a:noFill/>
          <a:ln w="9525">
            <a:noFill/>
            <a:miter lim="800000"/>
            <a:headEnd/>
            <a:tailEnd/>
          </a:ln>
        </p:spPr>
        <p:txBody>
          <a:bodyPr/>
          <a:lstStyle/>
          <a:p>
            <a:pPr marL="342900" indent="-342900">
              <a:lnSpc>
                <a:spcPct val="90000"/>
              </a:lnSpc>
              <a:buFont typeface="Arial" charset="0"/>
              <a:buChar char="•"/>
            </a:pPr>
            <a:endParaRPr lang="en-GB" sz="2800" b="1">
              <a:latin typeface="Calibri" pitchFamily="34" charset="0"/>
            </a:endParaRPr>
          </a:p>
        </p:txBody>
      </p:sp>
      <p:sp>
        <p:nvSpPr>
          <p:cNvPr id="20482" name="Titre 1"/>
          <p:cNvSpPr>
            <a:spLocks noGrp="1"/>
          </p:cNvSpPr>
          <p:nvPr>
            <p:ph type="title" idx="4294967295"/>
          </p:nvPr>
        </p:nvSpPr>
        <p:spPr>
          <a:xfrm>
            <a:off x="1670050" y="0"/>
            <a:ext cx="5167313" cy="1230313"/>
          </a:xfrm>
        </p:spPr>
        <p:txBody>
          <a:bodyPr/>
          <a:lstStyle/>
          <a:p>
            <a:pPr eaLnBrk="1" hangingPunct="1"/>
            <a:r>
              <a:rPr lang="en-GB" sz="2800" b="1" smtClean="0"/>
              <a:t>The Energy Challenge</a:t>
            </a:r>
          </a:p>
        </p:txBody>
      </p:sp>
      <p:sp>
        <p:nvSpPr>
          <p:cNvPr id="20483" name="Rectangle 11"/>
          <p:cNvSpPr>
            <a:spLocks noChangeArrowheads="1"/>
          </p:cNvSpPr>
          <p:nvPr/>
        </p:nvSpPr>
        <p:spPr bwMode="auto">
          <a:xfrm>
            <a:off x="971550" y="2636838"/>
            <a:ext cx="7929563" cy="457200"/>
          </a:xfrm>
          <a:prstGeom prst="rect">
            <a:avLst/>
          </a:prstGeom>
          <a:noFill/>
          <a:ln w="9525">
            <a:noFill/>
            <a:miter lim="800000"/>
            <a:headEnd/>
            <a:tailEnd/>
          </a:ln>
        </p:spPr>
        <p:txBody>
          <a:bodyPr>
            <a:spAutoFit/>
          </a:bodyPr>
          <a:lstStyle/>
          <a:p>
            <a:pPr marL="342900" indent="-247650">
              <a:buFont typeface="Arial" charset="0"/>
              <a:buNone/>
            </a:pPr>
            <a:r>
              <a:rPr lang="en-GB" sz="2400">
                <a:solidFill>
                  <a:srgbClr val="1F497D"/>
                </a:solidFill>
                <a:latin typeface="Calibri" pitchFamily="34" charset="0"/>
              </a:rPr>
              <a:t> </a:t>
            </a:r>
            <a:endParaRPr lang="fr-BE" b="1"/>
          </a:p>
        </p:txBody>
      </p:sp>
      <p:sp>
        <p:nvSpPr>
          <p:cNvPr id="20484" name="Rectangle 5"/>
          <p:cNvSpPr>
            <a:spLocks noChangeArrowheads="1"/>
          </p:cNvSpPr>
          <p:nvPr/>
        </p:nvSpPr>
        <p:spPr bwMode="auto">
          <a:xfrm>
            <a:off x="0" y="1230313"/>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pic>
        <p:nvPicPr>
          <p:cNvPr id="20485"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sp>
        <p:nvSpPr>
          <p:cNvPr id="20486"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pic>
        <p:nvPicPr>
          <p:cNvPr id="20487" name="Picture 9"/>
          <p:cNvPicPr>
            <a:picLocks noChangeAspect="1" noChangeArrowheads="1"/>
          </p:cNvPicPr>
          <p:nvPr/>
        </p:nvPicPr>
        <p:blipFill>
          <a:blip r:embed="rId4"/>
          <a:srcRect/>
          <a:stretch>
            <a:fillRect/>
          </a:stretch>
        </p:blipFill>
        <p:spPr bwMode="auto">
          <a:xfrm>
            <a:off x="7042150" y="112713"/>
            <a:ext cx="2016125" cy="865187"/>
          </a:xfrm>
          <a:prstGeom prst="rect">
            <a:avLst/>
          </a:prstGeom>
          <a:noFill/>
          <a:ln w="9525">
            <a:noFill/>
            <a:miter lim="800000"/>
            <a:headEnd/>
            <a:tailEnd/>
          </a:ln>
        </p:spPr>
      </p:pic>
      <p:pic>
        <p:nvPicPr>
          <p:cNvPr id="20488" name="Picture 2" descr="http://thumbs.dreamstime.com/z/green-energy-city-concept-28446406.jpg"/>
          <p:cNvPicPr>
            <a:picLocks noChangeAspect="1" noChangeArrowheads="1"/>
          </p:cNvPicPr>
          <p:nvPr/>
        </p:nvPicPr>
        <p:blipFill>
          <a:blip r:embed="rId5"/>
          <a:srcRect/>
          <a:stretch>
            <a:fillRect/>
          </a:stretch>
        </p:blipFill>
        <p:spPr bwMode="auto">
          <a:xfrm>
            <a:off x="4724400" y="2082800"/>
            <a:ext cx="4176713" cy="3854450"/>
          </a:xfrm>
          <a:prstGeom prst="rect">
            <a:avLst/>
          </a:prstGeom>
          <a:noFill/>
          <a:ln w="9525">
            <a:noFill/>
            <a:miter lim="800000"/>
            <a:headEnd/>
            <a:tailEnd/>
          </a:ln>
        </p:spPr>
      </p:pic>
      <p:pic>
        <p:nvPicPr>
          <p:cNvPr id="20489" name="Picture 2" descr="http://tiki.oneworld.net/energy/fossil_fuels.png"/>
          <p:cNvPicPr>
            <a:picLocks noChangeAspect="1" noChangeArrowheads="1"/>
          </p:cNvPicPr>
          <p:nvPr/>
        </p:nvPicPr>
        <p:blipFill>
          <a:blip r:embed="rId6"/>
          <a:srcRect/>
          <a:stretch>
            <a:fillRect/>
          </a:stretch>
        </p:blipFill>
        <p:spPr bwMode="auto">
          <a:xfrm>
            <a:off x="479425" y="2043113"/>
            <a:ext cx="4206875" cy="389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ous-titre 2"/>
          <p:cNvSpPr txBox="1">
            <a:spLocks/>
          </p:cNvSpPr>
          <p:nvPr/>
        </p:nvSpPr>
        <p:spPr bwMode="auto">
          <a:xfrm>
            <a:off x="900113" y="1524000"/>
            <a:ext cx="7920037" cy="600075"/>
          </a:xfrm>
          <a:prstGeom prst="rect">
            <a:avLst/>
          </a:prstGeom>
          <a:noFill/>
          <a:ln w="9525">
            <a:noFill/>
            <a:miter lim="800000"/>
            <a:headEnd/>
            <a:tailEnd/>
          </a:ln>
        </p:spPr>
        <p:txBody>
          <a:bodyPr/>
          <a:lstStyle/>
          <a:p>
            <a:pPr marL="342900" indent="-342900">
              <a:lnSpc>
                <a:spcPct val="90000"/>
              </a:lnSpc>
            </a:pPr>
            <a:r>
              <a:rPr lang="en-GB" sz="2800" b="1">
                <a:latin typeface="Calibri" pitchFamily="34" charset="0"/>
              </a:rPr>
              <a:t>Sustainable, Smart and Resilient City</a:t>
            </a:r>
          </a:p>
        </p:txBody>
      </p:sp>
      <p:sp>
        <p:nvSpPr>
          <p:cNvPr id="22530" name="Titre 1"/>
          <p:cNvSpPr>
            <a:spLocks noGrp="1"/>
          </p:cNvSpPr>
          <p:nvPr>
            <p:ph type="title" idx="4294967295"/>
          </p:nvPr>
        </p:nvSpPr>
        <p:spPr>
          <a:xfrm>
            <a:off x="1670050" y="0"/>
            <a:ext cx="5167313" cy="1230313"/>
          </a:xfrm>
        </p:spPr>
        <p:txBody>
          <a:bodyPr/>
          <a:lstStyle/>
          <a:p>
            <a:pPr eaLnBrk="1" hangingPunct="1"/>
            <a:r>
              <a:rPr lang="en-GB" sz="2800" b="1" smtClean="0"/>
              <a:t>The vision for Glasgow</a:t>
            </a:r>
          </a:p>
        </p:txBody>
      </p:sp>
      <p:sp>
        <p:nvSpPr>
          <p:cNvPr id="22531" name="Rectangle 11"/>
          <p:cNvSpPr>
            <a:spLocks noChangeArrowheads="1"/>
          </p:cNvSpPr>
          <p:nvPr/>
        </p:nvSpPr>
        <p:spPr bwMode="auto">
          <a:xfrm>
            <a:off x="971550" y="2636838"/>
            <a:ext cx="7929563" cy="457200"/>
          </a:xfrm>
          <a:prstGeom prst="rect">
            <a:avLst/>
          </a:prstGeom>
          <a:noFill/>
          <a:ln w="9525">
            <a:noFill/>
            <a:miter lim="800000"/>
            <a:headEnd/>
            <a:tailEnd/>
          </a:ln>
        </p:spPr>
        <p:txBody>
          <a:bodyPr>
            <a:spAutoFit/>
          </a:bodyPr>
          <a:lstStyle/>
          <a:p>
            <a:pPr marL="342900" indent="-247650">
              <a:buFont typeface="Arial" charset="0"/>
              <a:buNone/>
            </a:pPr>
            <a:r>
              <a:rPr lang="en-GB" sz="2400">
                <a:solidFill>
                  <a:srgbClr val="1F497D"/>
                </a:solidFill>
                <a:latin typeface="Calibri" pitchFamily="34" charset="0"/>
              </a:rPr>
              <a:t> </a:t>
            </a:r>
            <a:endParaRPr lang="fr-BE" b="1"/>
          </a:p>
        </p:txBody>
      </p:sp>
      <p:sp>
        <p:nvSpPr>
          <p:cNvPr id="22532" name="Rectangle 5"/>
          <p:cNvSpPr>
            <a:spLocks noChangeArrowheads="1"/>
          </p:cNvSpPr>
          <p:nvPr/>
        </p:nvSpPr>
        <p:spPr bwMode="auto">
          <a:xfrm>
            <a:off x="0" y="1230313"/>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pic>
        <p:nvPicPr>
          <p:cNvPr id="22533"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sp>
        <p:nvSpPr>
          <p:cNvPr id="22534"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pic>
        <p:nvPicPr>
          <p:cNvPr id="22535" name="Picture 9"/>
          <p:cNvPicPr>
            <a:picLocks noChangeAspect="1" noChangeArrowheads="1"/>
          </p:cNvPicPr>
          <p:nvPr/>
        </p:nvPicPr>
        <p:blipFill>
          <a:blip r:embed="rId4"/>
          <a:srcRect/>
          <a:stretch>
            <a:fillRect/>
          </a:stretch>
        </p:blipFill>
        <p:spPr bwMode="auto">
          <a:xfrm>
            <a:off x="7042150" y="112713"/>
            <a:ext cx="2016125" cy="865187"/>
          </a:xfrm>
          <a:prstGeom prst="rect">
            <a:avLst/>
          </a:prstGeom>
          <a:noFill/>
          <a:ln w="9525">
            <a:noFill/>
            <a:miter lim="800000"/>
            <a:headEnd/>
            <a:tailEnd/>
          </a:ln>
        </p:spPr>
      </p:pic>
      <p:pic>
        <p:nvPicPr>
          <p:cNvPr id="22536" name="Picture 2" descr="http://www.dynamixx.co.uk/files/1913/4516/1742/sustainable_city.jpg"/>
          <p:cNvPicPr>
            <a:picLocks noChangeAspect="1" noChangeArrowheads="1"/>
          </p:cNvPicPr>
          <p:nvPr/>
        </p:nvPicPr>
        <p:blipFill>
          <a:blip r:embed="rId5"/>
          <a:srcRect/>
          <a:stretch>
            <a:fillRect/>
          </a:stretch>
        </p:blipFill>
        <p:spPr bwMode="auto">
          <a:xfrm>
            <a:off x="-323850" y="2636838"/>
            <a:ext cx="9144000" cy="371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ous-titre 2"/>
          <p:cNvSpPr txBox="1">
            <a:spLocks/>
          </p:cNvSpPr>
          <p:nvPr/>
        </p:nvSpPr>
        <p:spPr bwMode="auto">
          <a:xfrm>
            <a:off x="900113" y="3429000"/>
            <a:ext cx="7920037" cy="2305050"/>
          </a:xfrm>
          <a:prstGeom prst="rect">
            <a:avLst/>
          </a:prstGeom>
          <a:noFill/>
          <a:ln w="9525">
            <a:noFill/>
            <a:miter lim="800000"/>
            <a:headEnd/>
            <a:tailEnd/>
          </a:ln>
        </p:spPr>
        <p:txBody>
          <a:bodyPr/>
          <a:lstStyle/>
          <a:p>
            <a:pPr marL="342900" indent="-342900">
              <a:lnSpc>
                <a:spcPct val="90000"/>
              </a:lnSpc>
              <a:buFont typeface="Arial" charset="0"/>
              <a:buChar char="•"/>
            </a:pPr>
            <a:endParaRPr lang="en-GB" sz="2800" b="1">
              <a:latin typeface="Calibri" pitchFamily="34" charset="0"/>
            </a:endParaRPr>
          </a:p>
        </p:txBody>
      </p:sp>
      <p:sp>
        <p:nvSpPr>
          <p:cNvPr id="24578" name="Titre 1"/>
          <p:cNvSpPr>
            <a:spLocks noGrp="1"/>
          </p:cNvSpPr>
          <p:nvPr>
            <p:ph type="title" idx="4294967295"/>
          </p:nvPr>
        </p:nvSpPr>
        <p:spPr>
          <a:xfrm>
            <a:off x="1670050" y="0"/>
            <a:ext cx="5167313" cy="1230313"/>
          </a:xfrm>
        </p:spPr>
        <p:txBody>
          <a:bodyPr/>
          <a:lstStyle/>
          <a:p>
            <a:pPr eaLnBrk="1" hangingPunct="1"/>
            <a:r>
              <a:rPr lang="en-GB" sz="2800" b="1" smtClean="0">
                <a:latin typeface="Arial" charset="0"/>
              </a:rPr>
              <a:t>The Journey</a:t>
            </a:r>
            <a:endParaRPr lang="en-GB" sz="2800" b="1" smtClean="0"/>
          </a:p>
        </p:txBody>
      </p:sp>
      <p:sp>
        <p:nvSpPr>
          <p:cNvPr id="24579" name="Rectangle 11"/>
          <p:cNvSpPr>
            <a:spLocks noChangeArrowheads="1"/>
          </p:cNvSpPr>
          <p:nvPr/>
        </p:nvSpPr>
        <p:spPr bwMode="auto">
          <a:xfrm>
            <a:off x="971550" y="2636838"/>
            <a:ext cx="7929563" cy="457200"/>
          </a:xfrm>
          <a:prstGeom prst="rect">
            <a:avLst/>
          </a:prstGeom>
          <a:noFill/>
          <a:ln w="9525">
            <a:noFill/>
            <a:miter lim="800000"/>
            <a:headEnd/>
            <a:tailEnd/>
          </a:ln>
        </p:spPr>
        <p:txBody>
          <a:bodyPr>
            <a:spAutoFit/>
          </a:bodyPr>
          <a:lstStyle/>
          <a:p>
            <a:pPr marL="342900" indent="-247650">
              <a:buFont typeface="Arial" charset="0"/>
              <a:buNone/>
            </a:pPr>
            <a:r>
              <a:rPr lang="en-GB" sz="2400">
                <a:solidFill>
                  <a:srgbClr val="1F497D"/>
                </a:solidFill>
                <a:latin typeface="Calibri" pitchFamily="34" charset="0"/>
              </a:rPr>
              <a:t> </a:t>
            </a:r>
            <a:endParaRPr lang="fr-BE" b="1"/>
          </a:p>
        </p:txBody>
      </p:sp>
      <p:sp>
        <p:nvSpPr>
          <p:cNvPr id="24580" name="Rectangle 5"/>
          <p:cNvSpPr>
            <a:spLocks noChangeArrowheads="1"/>
          </p:cNvSpPr>
          <p:nvPr/>
        </p:nvSpPr>
        <p:spPr bwMode="auto">
          <a:xfrm>
            <a:off x="0" y="1230313"/>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pic>
        <p:nvPicPr>
          <p:cNvPr id="24581"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sp>
        <p:nvSpPr>
          <p:cNvPr id="24582"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pic>
        <p:nvPicPr>
          <p:cNvPr id="24583" name="Picture 9"/>
          <p:cNvPicPr>
            <a:picLocks noChangeAspect="1" noChangeArrowheads="1"/>
          </p:cNvPicPr>
          <p:nvPr/>
        </p:nvPicPr>
        <p:blipFill>
          <a:blip r:embed="rId4"/>
          <a:srcRect/>
          <a:stretch>
            <a:fillRect/>
          </a:stretch>
        </p:blipFill>
        <p:spPr bwMode="auto">
          <a:xfrm>
            <a:off x="7042150" y="112713"/>
            <a:ext cx="2016125" cy="865187"/>
          </a:xfrm>
          <a:prstGeom prst="rect">
            <a:avLst/>
          </a:prstGeom>
          <a:noFill/>
          <a:ln w="9525">
            <a:noFill/>
            <a:miter lim="800000"/>
            <a:headEnd/>
            <a:tailEnd/>
          </a:ln>
        </p:spPr>
      </p:pic>
      <p:sp>
        <p:nvSpPr>
          <p:cNvPr id="24584" name="Rectangle 9"/>
          <p:cNvSpPr>
            <a:spLocks noChangeArrowheads="1"/>
          </p:cNvSpPr>
          <p:nvPr/>
        </p:nvSpPr>
        <p:spPr bwMode="auto">
          <a:xfrm>
            <a:off x="646113" y="1547813"/>
            <a:ext cx="5634037" cy="757237"/>
          </a:xfrm>
          <a:prstGeom prst="rect">
            <a:avLst/>
          </a:prstGeom>
          <a:noFill/>
          <a:ln w="9525">
            <a:noFill/>
            <a:miter lim="800000"/>
            <a:headEnd/>
            <a:tailEnd/>
          </a:ln>
        </p:spPr>
        <p:txBody>
          <a:bodyPr>
            <a:spAutoFit/>
          </a:bodyPr>
          <a:lstStyle/>
          <a:p>
            <a:pPr>
              <a:lnSpc>
                <a:spcPct val="90000"/>
              </a:lnSpc>
              <a:buFontTx/>
              <a:buChar char="•"/>
            </a:pPr>
            <a:endParaRPr lang="en-GB" sz="2400"/>
          </a:p>
          <a:p>
            <a:pPr lvl="4">
              <a:lnSpc>
                <a:spcPct val="90000"/>
              </a:lnSpc>
              <a:buFont typeface="Arial" charset="0"/>
              <a:buChar char="•"/>
            </a:pPr>
            <a:endParaRPr lang="en-GB" sz="2400"/>
          </a:p>
        </p:txBody>
      </p:sp>
      <p:pic>
        <p:nvPicPr>
          <p:cNvPr id="24585" name="Picture 2"/>
          <p:cNvPicPr>
            <a:picLocks noChangeAspect="1" noChangeArrowheads="1"/>
          </p:cNvPicPr>
          <p:nvPr/>
        </p:nvPicPr>
        <p:blipFill>
          <a:blip r:embed="rId5"/>
          <a:srcRect/>
          <a:stretch>
            <a:fillRect/>
          </a:stretch>
        </p:blipFill>
        <p:spPr bwMode="auto">
          <a:xfrm>
            <a:off x="866775" y="1563688"/>
            <a:ext cx="3222625" cy="4562475"/>
          </a:xfrm>
          <a:prstGeom prst="rect">
            <a:avLst/>
          </a:prstGeom>
          <a:noFill/>
          <a:ln w="9525">
            <a:noFill/>
            <a:miter lim="800000"/>
            <a:headEnd/>
            <a:tailEnd/>
          </a:ln>
        </p:spPr>
      </p:pic>
      <p:pic>
        <p:nvPicPr>
          <p:cNvPr id="24586" name="Picture 10" descr="energyCarbon_cover.jpg"/>
          <p:cNvPicPr>
            <a:picLocks noChangeAspect="1"/>
          </p:cNvPicPr>
          <p:nvPr/>
        </p:nvPicPr>
        <p:blipFill>
          <a:blip r:embed="rId6"/>
          <a:srcRect/>
          <a:stretch>
            <a:fillRect/>
          </a:stretch>
        </p:blipFill>
        <p:spPr bwMode="auto">
          <a:xfrm>
            <a:off x="5459413" y="1563688"/>
            <a:ext cx="3227387"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21683FFE-5E9F-443C-B981-F4C5E94AFF79}" type="slidenum">
              <a:rPr lang="en-US" sz="1200">
                <a:solidFill>
                  <a:srgbClr val="898989"/>
                </a:solidFill>
                <a:latin typeface="Calibri" pitchFamily="34" charset="0"/>
                <a:ea typeface="ＭＳ Ｐゴシック"/>
                <a:cs typeface="ＭＳ Ｐゴシック"/>
              </a:rPr>
              <a:pPr algn="r"/>
              <a:t>6</a:t>
            </a:fld>
            <a:endParaRPr lang="en-US" sz="1200">
              <a:solidFill>
                <a:srgbClr val="898989"/>
              </a:solidFill>
              <a:latin typeface="Calibri" pitchFamily="34" charset="0"/>
              <a:ea typeface="ＭＳ Ｐゴシック"/>
              <a:cs typeface="ＭＳ Ｐゴシック"/>
            </a:endParaRPr>
          </a:p>
        </p:txBody>
      </p:sp>
      <p:sp>
        <p:nvSpPr>
          <p:cNvPr id="26626"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26627"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26628" name="Rectangle 5"/>
          <p:cNvSpPr>
            <a:spLocks noChangeArrowheads="1"/>
          </p:cNvSpPr>
          <p:nvPr/>
        </p:nvSpPr>
        <p:spPr bwMode="auto">
          <a:xfrm>
            <a:off x="7938" y="933450"/>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26629" name="Subtitle 8"/>
          <p:cNvSpPr txBox="1">
            <a:spLocks/>
          </p:cNvSpPr>
          <p:nvPr/>
        </p:nvSpPr>
        <p:spPr bwMode="auto">
          <a:xfrm>
            <a:off x="1670050" y="260350"/>
            <a:ext cx="5422900" cy="817563"/>
          </a:xfrm>
          <a:prstGeom prst="rect">
            <a:avLst/>
          </a:prstGeom>
          <a:noFill/>
          <a:ln w="9525">
            <a:noFill/>
            <a:miter lim="800000"/>
            <a:headEnd/>
            <a:tailEnd/>
          </a:ln>
        </p:spPr>
        <p:txBody>
          <a:bodyPr/>
          <a:lstStyle/>
          <a:p>
            <a:pPr algn="ctr"/>
            <a:r>
              <a:rPr lang="en-GB" sz="2800" b="1">
                <a:latin typeface="Calibri" pitchFamily="34" charset="0"/>
              </a:rPr>
              <a:t> </a:t>
            </a:r>
          </a:p>
        </p:txBody>
      </p:sp>
      <p:sp>
        <p:nvSpPr>
          <p:cNvPr id="2663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26631"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pic>
        <p:nvPicPr>
          <p:cNvPr id="26632" name="Picture 9"/>
          <p:cNvPicPr>
            <a:picLocks noChangeAspect="1" noChangeArrowheads="1"/>
          </p:cNvPicPr>
          <p:nvPr/>
        </p:nvPicPr>
        <p:blipFill>
          <a:blip r:embed="rId4"/>
          <a:srcRect/>
          <a:stretch>
            <a:fillRect/>
          </a:stretch>
        </p:blipFill>
        <p:spPr bwMode="auto">
          <a:xfrm>
            <a:off x="7092950" y="112713"/>
            <a:ext cx="1965325" cy="820737"/>
          </a:xfrm>
          <a:prstGeom prst="rect">
            <a:avLst/>
          </a:prstGeom>
          <a:noFill/>
          <a:ln w="9525">
            <a:noFill/>
            <a:miter lim="800000"/>
            <a:headEnd/>
            <a:tailEnd/>
          </a:ln>
        </p:spPr>
      </p:pic>
      <p:sp>
        <p:nvSpPr>
          <p:cNvPr id="26633" name="Rectangle 10"/>
          <p:cNvSpPr>
            <a:spLocks noChangeArrowheads="1"/>
          </p:cNvSpPr>
          <p:nvPr/>
        </p:nvSpPr>
        <p:spPr bwMode="auto">
          <a:xfrm>
            <a:off x="1790700" y="260350"/>
            <a:ext cx="5302250" cy="523875"/>
          </a:xfrm>
          <a:prstGeom prst="rect">
            <a:avLst/>
          </a:prstGeom>
          <a:noFill/>
          <a:ln w="9525">
            <a:noFill/>
            <a:miter lim="800000"/>
            <a:headEnd/>
            <a:tailEnd/>
          </a:ln>
        </p:spPr>
        <p:txBody>
          <a:bodyPr>
            <a:spAutoFit/>
          </a:bodyPr>
          <a:lstStyle/>
          <a:p>
            <a:pPr algn="ctr"/>
            <a:r>
              <a:rPr lang="en-GB" sz="2800" b="1">
                <a:latin typeface="Calibri" pitchFamily="34" charset="0"/>
              </a:rPr>
              <a:t>Energy and Carbon Masterplan</a:t>
            </a:r>
          </a:p>
        </p:txBody>
      </p:sp>
      <p:graphicFrame>
        <p:nvGraphicFramePr>
          <p:cNvPr id="12" name="Content Placeholder 4"/>
          <p:cNvGraphicFramePr>
            <a:graphicFrameLocks/>
          </p:cNvGraphicFramePr>
          <p:nvPr/>
        </p:nvGraphicFramePr>
        <p:xfrm>
          <a:off x="179388" y="1857375"/>
          <a:ext cx="8064896" cy="4032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79980C5D-4EF5-4BD9-A3FA-7AB141668732}" type="slidenum">
              <a:rPr lang="en-US" sz="1200">
                <a:solidFill>
                  <a:srgbClr val="898989"/>
                </a:solidFill>
                <a:latin typeface="Calibri" pitchFamily="34" charset="0"/>
                <a:ea typeface="ＭＳ Ｐゴシック"/>
                <a:cs typeface="ＭＳ Ｐゴシック"/>
              </a:rPr>
              <a:pPr algn="r"/>
              <a:t>7</a:t>
            </a:fld>
            <a:endParaRPr lang="en-US" sz="1200">
              <a:solidFill>
                <a:srgbClr val="898989"/>
              </a:solidFill>
              <a:latin typeface="Calibri" pitchFamily="34" charset="0"/>
              <a:ea typeface="ＭＳ Ｐゴシック"/>
              <a:cs typeface="ＭＳ Ｐゴシック"/>
            </a:endParaRPr>
          </a:p>
        </p:txBody>
      </p:sp>
      <p:sp>
        <p:nvSpPr>
          <p:cNvPr id="28674"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28675"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28676" name="Rectangle 5"/>
          <p:cNvSpPr>
            <a:spLocks noChangeArrowheads="1"/>
          </p:cNvSpPr>
          <p:nvPr/>
        </p:nvSpPr>
        <p:spPr bwMode="auto">
          <a:xfrm>
            <a:off x="7938" y="933450"/>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28677" name="Subtitle 8"/>
          <p:cNvSpPr txBox="1">
            <a:spLocks/>
          </p:cNvSpPr>
          <p:nvPr/>
        </p:nvSpPr>
        <p:spPr bwMode="auto">
          <a:xfrm>
            <a:off x="1670050" y="260350"/>
            <a:ext cx="5422900" cy="817563"/>
          </a:xfrm>
          <a:prstGeom prst="rect">
            <a:avLst/>
          </a:prstGeom>
          <a:noFill/>
          <a:ln w="9525">
            <a:noFill/>
            <a:miter lim="800000"/>
            <a:headEnd/>
            <a:tailEnd/>
          </a:ln>
        </p:spPr>
        <p:txBody>
          <a:bodyPr/>
          <a:lstStyle/>
          <a:p>
            <a:pPr algn="ctr"/>
            <a:r>
              <a:rPr lang="en-GB" sz="2800" b="1">
                <a:latin typeface="Calibri" pitchFamily="34" charset="0"/>
              </a:rPr>
              <a:t>The Overall Strategy </a:t>
            </a:r>
          </a:p>
        </p:txBody>
      </p:sp>
      <p:sp>
        <p:nvSpPr>
          <p:cNvPr id="2867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28679"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pic>
        <p:nvPicPr>
          <p:cNvPr id="28680" name="Picture 9"/>
          <p:cNvPicPr>
            <a:picLocks noChangeAspect="1" noChangeArrowheads="1"/>
          </p:cNvPicPr>
          <p:nvPr/>
        </p:nvPicPr>
        <p:blipFill>
          <a:blip r:embed="rId4"/>
          <a:srcRect/>
          <a:stretch>
            <a:fillRect/>
          </a:stretch>
        </p:blipFill>
        <p:spPr bwMode="auto">
          <a:xfrm>
            <a:off x="7092950" y="112713"/>
            <a:ext cx="1965325" cy="820737"/>
          </a:xfrm>
          <a:prstGeom prst="rect">
            <a:avLst/>
          </a:prstGeom>
          <a:noFill/>
          <a:ln w="9525">
            <a:noFill/>
            <a:miter lim="800000"/>
            <a:headEnd/>
            <a:tailEnd/>
          </a:ln>
        </p:spPr>
      </p:pic>
      <p:pic>
        <p:nvPicPr>
          <p:cNvPr id="28681" name="Picture 73" descr="http://www.freegrab.net/smart_grid1.jpg"/>
          <p:cNvPicPr>
            <a:picLocks noChangeAspect="1" noChangeArrowheads="1"/>
          </p:cNvPicPr>
          <p:nvPr/>
        </p:nvPicPr>
        <p:blipFill>
          <a:blip r:embed="rId5"/>
          <a:srcRect/>
          <a:stretch>
            <a:fillRect/>
          </a:stretch>
        </p:blipFill>
        <p:spPr bwMode="auto">
          <a:xfrm>
            <a:off x="179388" y="1528763"/>
            <a:ext cx="7421562" cy="49069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5"/>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a:solidFill>
                  <a:srgbClr val="898989"/>
                </a:solidFill>
                <a:latin typeface="Calibri" pitchFamily="34" charset="0"/>
                <a:ea typeface="ＭＳ Ｐゴシック"/>
                <a:cs typeface="ＭＳ Ｐゴシック"/>
              </a:rPr>
              <a:t>Page </a:t>
            </a:r>
            <a:fld id="{CB838AF0-00FD-43B5-A11E-A19442184B33}" type="slidenum">
              <a:rPr lang="en-US" sz="1200">
                <a:solidFill>
                  <a:srgbClr val="898989"/>
                </a:solidFill>
                <a:latin typeface="Calibri" pitchFamily="34" charset="0"/>
                <a:ea typeface="ＭＳ Ｐゴシック"/>
                <a:cs typeface="ＭＳ Ｐゴシック"/>
              </a:rPr>
              <a:pPr algn="r"/>
              <a:t>8</a:t>
            </a:fld>
            <a:endParaRPr lang="en-US" sz="1200">
              <a:solidFill>
                <a:srgbClr val="898989"/>
              </a:solidFill>
              <a:latin typeface="Calibri" pitchFamily="34" charset="0"/>
              <a:ea typeface="ＭＳ Ｐゴシック"/>
              <a:cs typeface="ＭＳ Ｐゴシック"/>
            </a:endParaRPr>
          </a:p>
        </p:txBody>
      </p:sp>
      <p:sp>
        <p:nvSpPr>
          <p:cNvPr id="30722"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0723"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latin typeface="Calibri" pitchFamily="34" charset="0"/>
              <a:ea typeface="ＭＳ Ｐゴシック"/>
              <a:cs typeface="ＭＳ Ｐゴシック"/>
            </a:endParaRPr>
          </a:p>
          <a:p>
            <a:endParaRPr lang="en-GB" sz="1200" b="1">
              <a:latin typeface="Calibri" pitchFamily="34" charset="0"/>
              <a:ea typeface="ＭＳ Ｐゴシック"/>
              <a:cs typeface="ＭＳ Ｐゴシック"/>
            </a:endParaRPr>
          </a:p>
        </p:txBody>
      </p:sp>
      <p:sp>
        <p:nvSpPr>
          <p:cNvPr id="30724" name="Rectangle 5"/>
          <p:cNvSpPr>
            <a:spLocks noChangeArrowheads="1"/>
          </p:cNvSpPr>
          <p:nvPr/>
        </p:nvSpPr>
        <p:spPr bwMode="auto">
          <a:xfrm>
            <a:off x="7938" y="933450"/>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0725" name="Subtitle 8"/>
          <p:cNvSpPr txBox="1">
            <a:spLocks/>
          </p:cNvSpPr>
          <p:nvPr/>
        </p:nvSpPr>
        <p:spPr bwMode="auto">
          <a:xfrm>
            <a:off x="1670050" y="260350"/>
            <a:ext cx="5422900" cy="817563"/>
          </a:xfrm>
          <a:prstGeom prst="rect">
            <a:avLst/>
          </a:prstGeom>
          <a:noFill/>
          <a:ln w="9525">
            <a:noFill/>
            <a:miter lim="800000"/>
            <a:headEnd/>
            <a:tailEnd/>
          </a:ln>
        </p:spPr>
        <p:txBody>
          <a:bodyPr/>
          <a:lstStyle/>
          <a:p>
            <a:pPr algn="ctr"/>
            <a:r>
              <a:rPr lang="en-GB" sz="3200" b="1">
                <a:latin typeface="Calibri" pitchFamily="34" charset="0"/>
              </a:rPr>
              <a:t>Baseline Emissions Inventory</a:t>
            </a:r>
          </a:p>
        </p:txBody>
      </p:sp>
      <p:sp>
        <p:nvSpPr>
          <p:cNvPr id="3072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30727"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pic>
        <p:nvPicPr>
          <p:cNvPr id="30728" name="Picture 9"/>
          <p:cNvPicPr>
            <a:picLocks noChangeAspect="1" noChangeArrowheads="1"/>
          </p:cNvPicPr>
          <p:nvPr/>
        </p:nvPicPr>
        <p:blipFill>
          <a:blip r:embed="rId4"/>
          <a:srcRect/>
          <a:stretch>
            <a:fillRect/>
          </a:stretch>
        </p:blipFill>
        <p:spPr bwMode="auto">
          <a:xfrm>
            <a:off x="7092950" y="112713"/>
            <a:ext cx="1965325" cy="820737"/>
          </a:xfrm>
          <a:prstGeom prst="rect">
            <a:avLst/>
          </a:prstGeom>
          <a:noFill/>
          <a:ln w="9525">
            <a:noFill/>
            <a:miter lim="800000"/>
            <a:headEnd/>
            <a:tailEnd/>
          </a:ln>
        </p:spPr>
      </p:pic>
      <p:pic>
        <p:nvPicPr>
          <p:cNvPr id="30729" name="Chart 11"/>
          <p:cNvPicPr>
            <a:picLocks noChangeArrowheads="1"/>
          </p:cNvPicPr>
          <p:nvPr/>
        </p:nvPicPr>
        <p:blipFill>
          <a:blip r:embed="rId5"/>
          <a:srcRect/>
          <a:stretch>
            <a:fillRect/>
          </a:stretch>
        </p:blipFill>
        <p:spPr bwMode="auto">
          <a:xfrm>
            <a:off x="0" y="0"/>
            <a:ext cx="8248650" cy="6364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5"/>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err="1" smtClean="0">
                <a:solidFill>
                  <a:srgbClr val="898989"/>
                </a:solidFill>
                <a:ea typeface="ＭＳ Ｐゴシック" pitchFamily="34" charset="-128"/>
              </a:rPr>
              <a:t>SSourrePage</a:t>
            </a:r>
            <a:r>
              <a:rPr lang="en-US" dirty="0" smtClean="0">
                <a:solidFill>
                  <a:srgbClr val="898989"/>
                </a:solidFill>
                <a:ea typeface="ＭＳ Ｐゴシック" pitchFamily="34" charset="-128"/>
              </a:rPr>
              <a:t> </a:t>
            </a:r>
            <a:fld id="{800F6811-5DC7-4AF6-A329-B6885D44D877}" type="slidenum">
              <a:rPr lang="en-US">
                <a:solidFill>
                  <a:srgbClr val="898989"/>
                </a:solidFill>
                <a:ea typeface="ＭＳ Ｐゴシック" pitchFamily="34" charset="-128"/>
              </a:rPr>
              <a:pPr fontAlgn="base">
                <a:spcBef>
                  <a:spcPct val="0"/>
                </a:spcBef>
                <a:spcAft>
                  <a:spcPct val="0"/>
                </a:spcAft>
                <a:defRPr/>
              </a:pPr>
              <a:t>9</a:t>
            </a:fld>
            <a:endParaRPr lang="en-US" dirty="0">
              <a:solidFill>
                <a:srgbClr val="898989"/>
              </a:solidFill>
              <a:ea typeface="ＭＳ Ｐゴシック" pitchFamily="34" charset="-128"/>
            </a:endParaRPr>
          </a:p>
        </p:txBody>
      </p:sp>
      <p:sp>
        <p:nvSpPr>
          <p:cNvPr id="32770" name="Rectangle 4"/>
          <p:cNvSpPr>
            <a:spLocks noChangeArrowheads="1"/>
          </p:cNvSpPr>
          <p:nvPr/>
        </p:nvSpPr>
        <p:spPr bwMode="auto">
          <a:xfrm>
            <a:off x="0" y="6475413"/>
            <a:ext cx="9144000" cy="382587"/>
          </a:xfrm>
          <a:prstGeom prst="rect">
            <a:avLst/>
          </a:prstGeom>
          <a:gradFill rotWithShape="0">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2771" name="Title 9"/>
          <p:cNvSpPr txBox="1">
            <a:spLocks/>
          </p:cNvSpPr>
          <p:nvPr/>
        </p:nvSpPr>
        <p:spPr bwMode="auto">
          <a:xfrm>
            <a:off x="179388" y="80963"/>
            <a:ext cx="1331912" cy="436562"/>
          </a:xfrm>
          <a:prstGeom prst="rect">
            <a:avLst/>
          </a:prstGeom>
          <a:noFill/>
          <a:ln w="9525">
            <a:noFill/>
            <a:miter lim="800000"/>
            <a:headEnd/>
            <a:tailEnd/>
          </a:ln>
        </p:spPr>
        <p:txBody>
          <a:bodyPr anchor="ctr"/>
          <a:lstStyle/>
          <a:p>
            <a:endParaRPr lang="en-GB" sz="1200" b="1">
              <a:ea typeface="ＭＳ Ｐゴシック"/>
              <a:cs typeface="ＭＳ Ｐゴシック"/>
            </a:endParaRPr>
          </a:p>
          <a:p>
            <a:endParaRPr lang="en-GB" sz="1200" b="1">
              <a:ea typeface="ＭＳ Ｐゴシック"/>
              <a:cs typeface="ＭＳ Ｐゴシック"/>
            </a:endParaRPr>
          </a:p>
        </p:txBody>
      </p:sp>
      <p:pic>
        <p:nvPicPr>
          <p:cNvPr id="32772" name="Picture 15" descr="C:\Users\isb12127\AppData\Local\Temp\Temp1_Logo Final.zip\Step-Up.gif"/>
          <p:cNvPicPr>
            <a:picLocks noChangeAspect="1" noChangeArrowheads="1"/>
          </p:cNvPicPr>
          <p:nvPr/>
        </p:nvPicPr>
        <p:blipFill>
          <a:blip r:embed="rId3"/>
          <a:srcRect/>
          <a:stretch>
            <a:fillRect/>
          </a:stretch>
        </p:blipFill>
        <p:spPr bwMode="auto">
          <a:xfrm>
            <a:off x="158750" y="0"/>
            <a:ext cx="1511300" cy="977900"/>
          </a:xfrm>
          <a:prstGeom prst="rect">
            <a:avLst/>
          </a:prstGeom>
          <a:noFill/>
          <a:ln w="9525">
            <a:noFill/>
            <a:miter lim="800000"/>
            <a:headEnd/>
            <a:tailEnd/>
          </a:ln>
        </p:spPr>
      </p:pic>
      <p:pic>
        <p:nvPicPr>
          <p:cNvPr id="32773" name="Picture 9"/>
          <p:cNvPicPr>
            <a:picLocks noChangeAspect="1" noChangeArrowheads="1"/>
          </p:cNvPicPr>
          <p:nvPr/>
        </p:nvPicPr>
        <p:blipFill>
          <a:blip r:embed="rId4"/>
          <a:srcRect/>
          <a:stretch>
            <a:fillRect/>
          </a:stretch>
        </p:blipFill>
        <p:spPr bwMode="auto">
          <a:xfrm>
            <a:off x="6646863" y="112713"/>
            <a:ext cx="2411412" cy="885825"/>
          </a:xfrm>
          <a:prstGeom prst="rect">
            <a:avLst/>
          </a:prstGeom>
          <a:noFill/>
          <a:ln w="9525">
            <a:noFill/>
            <a:miter lim="800000"/>
            <a:headEnd/>
            <a:tailEnd/>
          </a:ln>
        </p:spPr>
      </p:pic>
      <p:sp>
        <p:nvSpPr>
          <p:cNvPr id="32774" name="Text Box 2"/>
          <p:cNvSpPr txBox="1">
            <a:spLocks noChangeArrowheads="1"/>
          </p:cNvSpPr>
          <p:nvPr/>
        </p:nvSpPr>
        <p:spPr bwMode="auto">
          <a:xfrm>
            <a:off x="28575" y="706438"/>
            <a:ext cx="1995488" cy="227012"/>
          </a:xfrm>
          <a:prstGeom prst="rect">
            <a:avLst/>
          </a:prstGeom>
          <a:solidFill>
            <a:srgbClr val="FFFFFF"/>
          </a:solidFill>
          <a:ln w="9525">
            <a:noFill/>
            <a:miter lim="800000"/>
            <a:headEnd/>
            <a:tailEnd/>
          </a:ln>
        </p:spPr>
        <p:txBody>
          <a:bodyPr/>
          <a:lstStyle/>
          <a:p>
            <a:r>
              <a:rPr lang="en-GB" sz="1200" b="1">
                <a:solidFill>
                  <a:srgbClr val="7F7F7F"/>
                </a:solidFill>
                <a:latin typeface="Calibri" pitchFamily="34" charset="0"/>
                <a:cs typeface="Tahoma" pitchFamily="34" charset="0"/>
                <a:hlinkClick r:id="rId5"/>
              </a:rPr>
              <a:t>www.stepupsmartcities.eu</a:t>
            </a:r>
            <a:endParaRPr lang="en-GB" sz="1200" b="1">
              <a:solidFill>
                <a:srgbClr val="7F7F7F"/>
              </a:solidFill>
              <a:latin typeface="Calibri" pitchFamily="34" charset="0"/>
              <a:cs typeface="Tahoma" pitchFamily="34" charset="0"/>
            </a:endParaRPr>
          </a:p>
          <a:p>
            <a:endParaRPr lang="en-US">
              <a:cs typeface="Arial" charset="0"/>
            </a:endParaRPr>
          </a:p>
        </p:txBody>
      </p:sp>
      <p:sp>
        <p:nvSpPr>
          <p:cNvPr id="32775" name="Rectangle 5"/>
          <p:cNvSpPr>
            <a:spLocks noChangeArrowheads="1"/>
          </p:cNvSpPr>
          <p:nvPr/>
        </p:nvSpPr>
        <p:spPr bwMode="auto">
          <a:xfrm>
            <a:off x="7938" y="933450"/>
            <a:ext cx="9144000" cy="88900"/>
          </a:xfrm>
          <a:prstGeom prst="rect">
            <a:avLst/>
          </a:prstGeom>
          <a:gradFill rotWithShape="1">
            <a:gsLst>
              <a:gs pos="0">
                <a:srgbClr val="D4D911"/>
              </a:gs>
              <a:gs pos="100000">
                <a:srgbClr val="009900"/>
              </a:gs>
            </a:gsLst>
            <a:lin ang="0" scaled="1"/>
          </a:gradFill>
          <a:ln w="9525">
            <a:noFill/>
            <a:miter lim="800000"/>
            <a:headEnd/>
            <a:tailEnd/>
          </a:ln>
        </p:spPr>
        <p:txBody>
          <a:bodyPr wrap="none" anchor="ctr"/>
          <a:lstStyle/>
          <a:p>
            <a:endParaRPr lang="en-GB">
              <a:latin typeface="Calibri" pitchFamily="34" charset="0"/>
            </a:endParaRPr>
          </a:p>
        </p:txBody>
      </p:sp>
      <p:sp>
        <p:nvSpPr>
          <p:cNvPr id="30" name="Subtitle 8"/>
          <p:cNvSpPr txBox="1">
            <a:spLocks/>
          </p:cNvSpPr>
          <p:nvPr/>
        </p:nvSpPr>
        <p:spPr bwMode="auto">
          <a:xfrm>
            <a:off x="2339975" y="333375"/>
            <a:ext cx="4032250" cy="673100"/>
          </a:xfrm>
          <a:prstGeom prst="rect">
            <a:avLst/>
          </a:prstGeom>
          <a:noFill/>
          <a:ln w="9525">
            <a:noFill/>
            <a:miter lim="800000"/>
            <a:headEnd/>
            <a:tailEnd/>
          </a:ln>
        </p:spPr>
        <p:txBody>
          <a:bodyPr/>
          <a:lstStyle/>
          <a:p>
            <a:pPr algn="ctr">
              <a:defRPr/>
            </a:pPr>
            <a:r>
              <a:rPr lang="en-GB" sz="2800" b="1" dirty="0">
                <a:latin typeface="+mj-lt"/>
                <a:ea typeface="+mj-ea"/>
                <a:cs typeface="+mj-cs"/>
              </a:rPr>
              <a:t>Glasgow Energy Summary </a:t>
            </a:r>
          </a:p>
        </p:txBody>
      </p:sp>
      <p:sp>
        <p:nvSpPr>
          <p:cNvPr id="32777" name="Rectangle 4"/>
          <p:cNvSpPr>
            <a:spLocks noChangeArrowheads="1"/>
          </p:cNvSpPr>
          <p:nvPr/>
        </p:nvSpPr>
        <p:spPr bwMode="auto">
          <a:xfrm>
            <a:off x="1751013" y="6497638"/>
            <a:ext cx="6061075" cy="338137"/>
          </a:xfrm>
          <a:prstGeom prst="rect">
            <a:avLst/>
          </a:prstGeom>
          <a:noFill/>
          <a:ln w="9525">
            <a:noFill/>
            <a:miter lim="800000"/>
            <a:headEnd/>
            <a:tailEnd/>
          </a:ln>
        </p:spPr>
        <p:txBody>
          <a:bodyPr wrap="none" anchor="ctr">
            <a:spAutoFit/>
          </a:bodyPr>
          <a:lstStyle/>
          <a:p>
            <a:r>
              <a:rPr lang="en-GB" sz="1600" b="1">
                <a:latin typeface="Calibri" pitchFamily="34" charset="0"/>
                <a:ea typeface="Times New Roman" pitchFamily="18" charset="0"/>
                <a:cs typeface="Calibri" pitchFamily="34" charset="0"/>
              </a:rPr>
              <a:t>Glasgow consumes approximately 12,500 GWh of energy per annum</a:t>
            </a:r>
            <a:r>
              <a:rPr lang="en-GB" sz="1600" b="1">
                <a:ea typeface="Times New Roman" pitchFamily="18" charset="0"/>
                <a:cs typeface="Arial" charset="0"/>
              </a:rPr>
              <a:t> </a:t>
            </a:r>
          </a:p>
        </p:txBody>
      </p:sp>
      <p:pic>
        <p:nvPicPr>
          <p:cNvPr id="32778" name="Picture 15"/>
          <p:cNvPicPr>
            <a:picLocks noChangeAspect="1" noChangeArrowheads="1"/>
          </p:cNvPicPr>
          <p:nvPr/>
        </p:nvPicPr>
        <p:blipFill>
          <a:blip r:embed="rId6"/>
          <a:srcRect/>
          <a:stretch>
            <a:fillRect/>
          </a:stretch>
        </p:blipFill>
        <p:spPr bwMode="auto">
          <a:xfrm>
            <a:off x="846138" y="1314450"/>
            <a:ext cx="7602537" cy="4895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4033</TotalTime>
  <Words>1044</Words>
  <Application>Microsoft Office PowerPoint</Application>
  <PresentationFormat>On-screen Show (4:3)</PresentationFormat>
  <Paragraphs>196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Content</vt:lpstr>
      <vt:lpstr>The Energy Challenge</vt:lpstr>
      <vt:lpstr>The vision for Glasgow</vt:lpstr>
      <vt:lpstr>The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Hi-Grade</dc:creator>
  <cp:lastModifiedBy>Gallagher, Ashleigh (LES)</cp:lastModifiedBy>
  <cp:revision>165</cp:revision>
  <dcterms:created xsi:type="dcterms:W3CDTF">2012-04-11T11:10:54Z</dcterms:created>
  <dcterms:modified xsi:type="dcterms:W3CDTF">2015-06-04T13:06:10Z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0x0101001855DD795E15FD4A928B1CAAFBC4F614</vt:lpwstr>
  </property>
</Properties>
</file>